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5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69" r:id="rId17"/>
    <p:sldId id="266" r:id="rId18"/>
    <p:sldId id="267" r:id="rId19"/>
    <p:sldId id="375" r:id="rId20"/>
    <p:sldId id="268" r:id="rId21"/>
    <p:sldId id="278" r:id="rId22"/>
    <p:sldId id="279" r:id="rId23"/>
    <p:sldId id="380" r:id="rId24"/>
    <p:sldId id="376" r:id="rId25"/>
    <p:sldId id="377" r:id="rId26"/>
    <p:sldId id="384" r:id="rId27"/>
    <p:sldId id="379" r:id="rId28"/>
    <p:sldId id="381" r:id="rId29"/>
    <p:sldId id="382" r:id="rId30"/>
    <p:sldId id="383" r:id="rId31"/>
    <p:sldId id="385" r:id="rId32"/>
    <p:sldId id="386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87" r:id="rId43"/>
    <p:sldId id="398" r:id="rId44"/>
    <p:sldId id="399" r:id="rId45"/>
    <p:sldId id="400" r:id="rId46"/>
    <p:sldId id="401" r:id="rId47"/>
    <p:sldId id="402" r:id="rId48"/>
    <p:sldId id="397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8"/>
  </p:normalViewPr>
  <p:slideViewPr>
    <p:cSldViewPr snapToGrid="0">
      <p:cViewPr>
        <p:scale>
          <a:sx n="143" d="100"/>
          <a:sy n="143" d="100"/>
        </p:scale>
        <p:origin x="-352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D22CB-E003-4F79-AE04-B6BCCD67A59C}" type="doc">
      <dgm:prSet loTypeId="urn:microsoft.com/office/officeart/2016/7/layout/AccentHomeChevron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2B4813-2B67-4D2D-8296-927602D6D4B3}">
      <dgm:prSet/>
      <dgm:spPr/>
      <dgm:t>
        <a:bodyPr/>
        <a:lstStyle/>
        <a:p>
          <a:r>
            <a:rPr lang="en-US"/>
            <a:t>1950s</a:t>
          </a:r>
        </a:p>
      </dgm:t>
    </dgm:pt>
    <dgm:pt modelId="{BB37CA96-674B-4571-956E-5767A63DC393}" type="parTrans" cxnId="{EAB684C1-7D14-4502-A3A2-E0F1CF96FEFA}">
      <dgm:prSet/>
      <dgm:spPr/>
      <dgm:t>
        <a:bodyPr/>
        <a:lstStyle/>
        <a:p>
          <a:endParaRPr lang="en-US"/>
        </a:p>
      </dgm:t>
    </dgm:pt>
    <dgm:pt modelId="{B39E226C-EA88-4B90-978E-4F810A7B8AD3}" type="sibTrans" cxnId="{EAB684C1-7D14-4502-A3A2-E0F1CF96FEFA}">
      <dgm:prSet/>
      <dgm:spPr/>
      <dgm:t>
        <a:bodyPr/>
        <a:lstStyle/>
        <a:p>
          <a:endParaRPr lang="en-US"/>
        </a:p>
      </dgm:t>
    </dgm:pt>
    <dgm:pt modelId="{A83A9A68-F968-4C4C-A4A5-7069B34659FF}">
      <dgm:prSet/>
      <dgm:spPr/>
      <dgm:t>
        <a:bodyPr/>
        <a:lstStyle/>
        <a:p>
          <a:r>
            <a:rPr lang="en-US" dirty="0"/>
            <a:t>Richard Bellman - introduced the concept of dynamic programming and Markov Decision Processes (MDPs), which are foundational to modern RL. </a:t>
          </a:r>
        </a:p>
      </dgm:t>
    </dgm:pt>
    <dgm:pt modelId="{95456A63-9395-4FCB-A856-E612DD0F3D2C}" type="parTrans" cxnId="{0E033373-CA86-49E1-B2A3-616B82082C9F}">
      <dgm:prSet/>
      <dgm:spPr/>
      <dgm:t>
        <a:bodyPr/>
        <a:lstStyle/>
        <a:p>
          <a:endParaRPr lang="en-US"/>
        </a:p>
      </dgm:t>
    </dgm:pt>
    <dgm:pt modelId="{ADF8271F-A934-497A-9740-BCBD363F4BAE}" type="sibTrans" cxnId="{0E033373-CA86-49E1-B2A3-616B82082C9F}">
      <dgm:prSet/>
      <dgm:spPr/>
      <dgm:t>
        <a:bodyPr/>
        <a:lstStyle/>
        <a:p>
          <a:endParaRPr lang="en-US"/>
        </a:p>
      </dgm:t>
    </dgm:pt>
    <dgm:pt modelId="{6C5A778D-CF4F-4972-A1C3-EB8F2640CA05}">
      <dgm:prSet/>
      <dgm:spPr/>
      <dgm:t>
        <a:bodyPr/>
        <a:lstStyle/>
        <a:p>
          <a:r>
            <a:rPr lang="en-US"/>
            <a:t>1960s</a:t>
          </a:r>
        </a:p>
      </dgm:t>
    </dgm:pt>
    <dgm:pt modelId="{B35A5AF4-AC6A-4685-8CF3-6949A561B5F2}" type="parTrans" cxnId="{A3FEEF50-0B99-4907-AAA4-66C2BEC72BFE}">
      <dgm:prSet/>
      <dgm:spPr/>
      <dgm:t>
        <a:bodyPr/>
        <a:lstStyle/>
        <a:p>
          <a:endParaRPr lang="en-US"/>
        </a:p>
      </dgm:t>
    </dgm:pt>
    <dgm:pt modelId="{71DC61C1-E34C-45FB-9BBE-83C14B5F0214}" type="sibTrans" cxnId="{A3FEEF50-0B99-4907-AAA4-66C2BEC72BFE}">
      <dgm:prSet/>
      <dgm:spPr/>
      <dgm:t>
        <a:bodyPr/>
        <a:lstStyle/>
        <a:p>
          <a:endParaRPr lang="en-US"/>
        </a:p>
      </dgm:t>
    </dgm:pt>
    <dgm:pt modelId="{8C12418C-12CE-4B17-9DCA-E505359BCF0E}">
      <dgm:prSet/>
      <dgm:spPr/>
      <dgm:t>
        <a:bodyPr/>
        <a:lstStyle/>
        <a:p>
          <a:r>
            <a:rPr lang="en-US" dirty="0"/>
            <a:t>Michael </a:t>
          </a:r>
          <a:r>
            <a:rPr lang="en-US" dirty="0" err="1"/>
            <a:t>Lvovitch</a:t>
          </a:r>
          <a:r>
            <a:rPr lang="en-US" dirty="0"/>
            <a:t> </a:t>
          </a:r>
          <a:r>
            <a:rPr lang="en-US" dirty="0" err="1"/>
            <a:t>Tsetlin</a:t>
          </a:r>
          <a:r>
            <a:rPr lang="en-US" dirty="0"/>
            <a:t> – created concept in computer science coined “learning automata.”</a:t>
          </a:r>
        </a:p>
      </dgm:t>
    </dgm:pt>
    <dgm:pt modelId="{7CE02003-B292-453B-80CF-963469061438}" type="parTrans" cxnId="{E3D97125-CFEB-499D-B24A-163B5C05207D}">
      <dgm:prSet/>
      <dgm:spPr/>
      <dgm:t>
        <a:bodyPr/>
        <a:lstStyle/>
        <a:p>
          <a:endParaRPr lang="en-US"/>
        </a:p>
      </dgm:t>
    </dgm:pt>
    <dgm:pt modelId="{E8A3C038-CFAC-4343-B609-186D2B0D177F}" type="sibTrans" cxnId="{E3D97125-CFEB-499D-B24A-163B5C05207D}">
      <dgm:prSet/>
      <dgm:spPr/>
      <dgm:t>
        <a:bodyPr/>
        <a:lstStyle/>
        <a:p>
          <a:endParaRPr lang="en-US"/>
        </a:p>
      </dgm:t>
    </dgm:pt>
    <dgm:pt modelId="{4FD8CDA0-66DC-4625-B587-18166D2B1EDB}">
      <dgm:prSet/>
      <dgm:spPr/>
      <dgm:t>
        <a:bodyPr/>
        <a:lstStyle/>
        <a:p>
          <a:r>
            <a:rPr lang="en-US"/>
            <a:t>1992</a:t>
          </a:r>
        </a:p>
      </dgm:t>
    </dgm:pt>
    <dgm:pt modelId="{A916F369-547E-4619-87E2-911051A426F0}" type="parTrans" cxnId="{F4374CE6-04FB-4F8D-921D-4D13DF89F7E6}">
      <dgm:prSet/>
      <dgm:spPr/>
      <dgm:t>
        <a:bodyPr/>
        <a:lstStyle/>
        <a:p>
          <a:endParaRPr lang="en-US"/>
        </a:p>
      </dgm:t>
    </dgm:pt>
    <dgm:pt modelId="{169F31F6-8C4C-4531-AD1B-AA4B729BF82F}" type="sibTrans" cxnId="{F4374CE6-04FB-4F8D-921D-4D13DF89F7E6}">
      <dgm:prSet/>
      <dgm:spPr/>
      <dgm:t>
        <a:bodyPr/>
        <a:lstStyle/>
        <a:p>
          <a:endParaRPr lang="en-US"/>
        </a:p>
      </dgm:t>
    </dgm:pt>
    <dgm:pt modelId="{44758665-E3A2-4863-8555-35D08E6D3DB3}">
      <dgm:prSet/>
      <dgm:spPr/>
      <dgm:t>
        <a:bodyPr/>
        <a:lstStyle/>
        <a:p>
          <a:r>
            <a:rPr lang="en-US" dirty="0"/>
            <a:t>Richard Sutton and Andrew Barto – popularized Reinforcement Learning in the textbook "Reinforcement Learning: An Introduction”</a:t>
          </a:r>
        </a:p>
      </dgm:t>
    </dgm:pt>
    <dgm:pt modelId="{6E6FE086-35CA-4F50-9FCA-8630FABD2273}" type="parTrans" cxnId="{E99243A6-7ADB-41A9-903D-034945C33A52}">
      <dgm:prSet/>
      <dgm:spPr/>
      <dgm:t>
        <a:bodyPr/>
        <a:lstStyle/>
        <a:p>
          <a:endParaRPr lang="en-US"/>
        </a:p>
      </dgm:t>
    </dgm:pt>
    <dgm:pt modelId="{D0410792-C626-490D-BD5C-6AAD1E171009}" type="sibTrans" cxnId="{E99243A6-7ADB-41A9-903D-034945C33A52}">
      <dgm:prSet/>
      <dgm:spPr/>
      <dgm:t>
        <a:bodyPr/>
        <a:lstStyle/>
        <a:p>
          <a:endParaRPr lang="en-US"/>
        </a:p>
      </dgm:t>
    </dgm:pt>
    <dgm:pt modelId="{1CE2F6BB-78D3-4E99-BB23-7D9C45BFE770}">
      <dgm:prSet/>
      <dgm:spPr/>
      <dgm:t>
        <a:bodyPr/>
        <a:lstStyle/>
        <a:p>
          <a:r>
            <a:rPr lang="en-US"/>
            <a:t>Often credited as the two of the top contributors to the field of RL</a:t>
          </a:r>
        </a:p>
      </dgm:t>
    </dgm:pt>
    <dgm:pt modelId="{497C6685-02B6-4982-87F8-B8802BBD8525}" type="parTrans" cxnId="{23FE7532-EA56-409C-A416-ED6D6776B630}">
      <dgm:prSet/>
      <dgm:spPr/>
      <dgm:t>
        <a:bodyPr/>
        <a:lstStyle/>
        <a:p>
          <a:endParaRPr lang="en-US"/>
        </a:p>
      </dgm:t>
    </dgm:pt>
    <dgm:pt modelId="{EE03E77A-1364-4549-A29E-9FBD641BD44A}" type="sibTrans" cxnId="{23FE7532-EA56-409C-A416-ED6D6776B630}">
      <dgm:prSet/>
      <dgm:spPr/>
      <dgm:t>
        <a:bodyPr/>
        <a:lstStyle/>
        <a:p>
          <a:endParaRPr lang="en-US"/>
        </a:p>
      </dgm:t>
    </dgm:pt>
    <dgm:pt modelId="{467B999D-02CC-C448-9C22-48440EE8EDB0}" type="pres">
      <dgm:prSet presAssocID="{D67D22CB-E003-4F79-AE04-B6BCCD67A59C}" presName="Name0" presStyleCnt="0">
        <dgm:presLayoutVars>
          <dgm:animLvl val="lvl"/>
          <dgm:resizeHandles val="exact"/>
        </dgm:presLayoutVars>
      </dgm:prSet>
      <dgm:spPr/>
    </dgm:pt>
    <dgm:pt modelId="{3DD178DA-75DE-0041-8882-BA2EDE359D38}" type="pres">
      <dgm:prSet presAssocID="{602B4813-2B67-4D2D-8296-927602D6D4B3}" presName="composite" presStyleCnt="0"/>
      <dgm:spPr/>
    </dgm:pt>
    <dgm:pt modelId="{388E9C1F-654E-D446-86BA-2EECF3209E09}" type="pres">
      <dgm:prSet presAssocID="{602B4813-2B67-4D2D-8296-927602D6D4B3}" presName="L" presStyleLbl="solidFgAcc1" presStyleIdx="0" presStyleCnt="3">
        <dgm:presLayoutVars>
          <dgm:chMax val="0"/>
          <dgm:chPref val="0"/>
        </dgm:presLayoutVars>
      </dgm:prSet>
      <dgm:spPr/>
    </dgm:pt>
    <dgm:pt modelId="{47B73C00-AD9B-424D-9225-BCB674F1012A}" type="pres">
      <dgm:prSet presAssocID="{602B4813-2B67-4D2D-8296-927602D6D4B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101CB5-E452-7F4E-85EE-F3D17DC0C9F2}" type="pres">
      <dgm:prSet presAssocID="{602B4813-2B67-4D2D-8296-927602D6D4B3}" presName="des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4B88F78-9FB8-0B45-9193-46904EF525DB}" type="pres">
      <dgm:prSet presAssocID="{602B4813-2B67-4D2D-8296-927602D6D4B3}" presName="EmptyPlaceHolder" presStyleCnt="0"/>
      <dgm:spPr/>
    </dgm:pt>
    <dgm:pt modelId="{437EEF2B-C562-634A-A965-1BDF43C08735}" type="pres">
      <dgm:prSet presAssocID="{B39E226C-EA88-4B90-978E-4F810A7B8AD3}" presName="space" presStyleCnt="0"/>
      <dgm:spPr/>
    </dgm:pt>
    <dgm:pt modelId="{5140A84B-15C5-F341-87FB-D183250C7013}" type="pres">
      <dgm:prSet presAssocID="{6C5A778D-CF4F-4972-A1C3-EB8F2640CA05}" presName="composite" presStyleCnt="0"/>
      <dgm:spPr/>
    </dgm:pt>
    <dgm:pt modelId="{88484B56-64A3-D940-9269-C14B68DDE3F9}" type="pres">
      <dgm:prSet presAssocID="{6C5A778D-CF4F-4972-A1C3-EB8F2640CA05}" presName="L" presStyleLbl="solidFgAcc1" presStyleIdx="1" presStyleCnt="3">
        <dgm:presLayoutVars>
          <dgm:chMax val="0"/>
          <dgm:chPref val="0"/>
        </dgm:presLayoutVars>
      </dgm:prSet>
      <dgm:spPr/>
    </dgm:pt>
    <dgm:pt modelId="{AABD4BBF-5255-384F-907F-9A3848294EB9}" type="pres">
      <dgm:prSet presAssocID="{6C5A778D-CF4F-4972-A1C3-EB8F2640CA0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ACB31F-2103-9A4D-ACB7-38DD376EDC89}" type="pres">
      <dgm:prSet presAssocID="{6C5A778D-CF4F-4972-A1C3-EB8F2640CA05}" presName="des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0DACCFC-E376-1547-83A0-055EA5325856}" type="pres">
      <dgm:prSet presAssocID="{6C5A778D-CF4F-4972-A1C3-EB8F2640CA05}" presName="EmptyPlaceHolder" presStyleCnt="0"/>
      <dgm:spPr/>
    </dgm:pt>
    <dgm:pt modelId="{F052257C-2819-8943-983D-B536630B956C}" type="pres">
      <dgm:prSet presAssocID="{71DC61C1-E34C-45FB-9BBE-83C14B5F0214}" presName="space" presStyleCnt="0"/>
      <dgm:spPr/>
    </dgm:pt>
    <dgm:pt modelId="{1019E6EC-4637-944C-9A54-D79A8B1CAFA0}" type="pres">
      <dgm:prSet presAssocID="{4FD8CDA0-66DC-4625-B587-18166D2B1EDB}" presName="composite" presStyleCnt="0"/>
      <dgm:spPr/>
    </dgm:pt>
    <dgm:pt modelId="{6F1F50DD-7346-C243-B3B9-9BCF806AC492}" type="pres">
      <dgm:prSet presAssocID="{4FD8CDA0-66DC-4625-B587-18166D2B1EDB}" presName="L" presStyleLbl="solidFgAcc1" presStyleIdx="2" presStyleCnt="3">
        <dgm:presLayoutVars>
          <dgm:chMax val="0"/>
          <dgm:chPref val="0"/>
        </dgm:presLayoutVars>
      </dgm:prSet>
      <dgm:spPr/>
    </dgm:pt>
    <dgm:pt modelId="{E0175C3A-9CB0-624B-BA56-55ABC6023334}" type="pres">
      <dgm:prSet presAssocID="{4FD8CDA0-66DC-4625-B587-18166D2B1ED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BF2B3F-6200-EF49-864E-383EA4176890}" type="pres">
      <dgm:prSet presAssocID="{4FD8CDA0-66DC-4625-B587-18166D2B1EDB}" presName="des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2F78997-A7DA-9B4B-9F52-8977134D8E18}" type="pres">
      <dgm:prSet presAssocID="{4FD8CDA0-66DC-4625-B587-18166D2B1EDB}" presName="EmptyPlaceHolder" presStyleCnt="0"/>
      <dgm:spPr/>
    </dgm:pt>
  </dgm:ptLst>
  <dgm:cxnLst>
    <dgm:cxn modelId="{2F7A9715-F95F-6947-9E3B-B9651E435B55}" type="presOf" srcId="{602B4813-2B67-4D2D-8296-927602D6D4B3}" destId="{47B73C00-AD9B-424D-9225-BCB674F1012A}" srcOrd="0" destOrd="0" presId="urn:microsoft.com/office/officeart/2016/7/layout/AccentHomeChevronProcess"/>
    <dgm:cxn modelId="{E3D97125-CFEB-499D-B24A-163B5C05207D}" srcId="{6C5A778D-CF4F-4972-A1C3-EB8F2640CA05}" destId="{8C12418C-12CE-4B17-9DCA-E505359BCF0E}" srcOrd="0" destOrd="0" parTransId="{7CE02003-B292-453B-80CF-963469061438}" sibTransId="{E8A3C038-CFAC-4343-B609-186D2B0D177F}"/>
    <dgm:cxn modelId="{17273D29-B405-1844-B914-A9F60947DC70}" type="presOf" srcId="{6C5A778D-CF4F-4972-A1C3-EB8F2640CA05}" destId="{AABD4BBF-5255-384F-907F-9A3848294EB9}" srcOrd="0" destOrd="0" presId="urn:microsoft.com/office/officeart/2016/7/layout/AccentHomeChevronProcess"/>
    <dgm:cxn modelId="{A52FA330-E51B-4841-95BE-E0D20090E19D}" type="presOf" srcId="{4FD8CDA0-66DC-4625-B587-18166D2B1EDB}" destId="{E0175C3A-9CB0-624B-BA56-55ABC6023334}" srcOrd="0" destOrd="0" presId="urn:microsoft.com/office/officeart/2016/7/layout/AccentHomeChevronProcess"/>
    <dgm:cxn modelId="{23FE7532-EA56-409C-A416-ED6D6776B630}" srcId="{44758665-E3A2-4863-8555-35D08E6D3DB3}" destId="{1CE2F6BB-78D3-4E99-BB23-7D9C45BFE770}" srcOrd="0" destOrd="0" parTransId="{497C6685-02B6-4982-87F8-B8802BBD8525}" sibTransId="{EE03E77A-1364-4549-A29E-9FBD641BD44A}"/>
    <dgm:cxn modelId="{A4795D45-A456-F545-9755-BB62C5A624B9}" type="presOf" srcId="{44758665-E3A2-4863-8555-35D08E6D3DB3}" destId="{F3BF2B3F-6200-EF49-864E-383EA4176890}" srcOrd="0" destOrd="0" presId="urn:microsoft.com/office/officeart/2016/7/layout/AccentHomeChevronProcess"/>
    <dgm:cxn modelId="{2F9F814B-A43B-3941-B6D6-E803732081B9}" type="presOf" srcId="{8C12418C-12CE-4B17-9DCA-E505359BCF0E}" destId="{EAACB31F-2103-9A4D-ACB7-38DD376EDC89}" srcOrd="0" destOrd="0" presId="urn:microsoft.com/office/officeart/2016/7/layout/AccentHomeChevronProcess"/>
    <dgm:cxn modelId="{A3FEEF50-0B99-4907-AAA4-66C2BEC72BFE}" srcId="{D67D22CB-E003-4F79-AE04-B6BCCD67A59C}" destId="{6C5A778D-CF4F-4972-A1C3-EB8F2640CA05}" srcOrd="1" destOrd="0" parTransId="{B35A5AF4-AC6A-4685-8CF3-6949A561B5F2}" sibTransId="{71DC61C1-E34C-45FB-9BBE-83C14B5F0214}"/>
    <dgm:cxn modelId="{90A1FA55-E67C-D548-B8E5-7F148364D569}" type="presOf" srcId="{A83A9A68-F968-4C4C-A4A5-7069B34659FF}" destId="{36101CB5-E452-7F4E-85EE-F3D17DC0C9F2}" srcOrd="0" destOrd="0" presId="urn:microsoft.com/office/officeart/2016/7/layout/AccentHomeChevronProcess"/>
    <dgm:cxn modelId="{0E033373-CA86-49E1-B2A3-616B82082C9F}" srcId="{602B4813-2B67-4D2D-8296-927602D6D4B3}" destId="{A83A9A68-F968-4C4C-A4A5-7069B34659FF}" srcOrd="0" destOrd="0" parTransId="{95456A63-9395-4FCB-A856-E612DD0F3D2C}" sibTransId="{ADF8271F-A934-497A-9740-BCBD363F4BAE}"/>
    <dgm:cxn modelId="{8FEBAE8C-DA76-AE44-B67C-D23637BBDE3C}" type="presOf" srcId="{1CE2F6BB-78D3-4E99-BB23-7D9C45BFE770}" destId="{F3BF2B3F-6200-EF49-864E-383EA4176890}" srcOrd="0" destOrd="1" presId="urn:microsoft.com/office/officeart/2016/7/layout/AccentHomeChevronProcess"/>
    <dgm:cxn modelId="{C782DB9F-D0BE-A047-A55F-7B829A19B797}" type="presOf" srcId="{D67D22CB-E003-4F79-AE04-B6BCCD67A59C}" destId="{467B999D-02CC-C448-9C22-48440EE8EDB0}" srcOrd="0" destOrd="0" presId="urn:microsoft.com/office/officeart/2016/7/layout/AccentHomeChevronProcess"/>
    <dgm:cxn modelId="{E99243A6-7ADB-41A9-903D-034945C33A52}" srcId="{4FD8CDA0-66DC-4625-B587-18166D2B1EDB}" destId="{44758665-E3A2-4863-8555-35D08E6D3DB3}" srcOrd="0" destOrd="0" parTransId="{6E6FE086-35CA-4F50-9FCA-8630FABD2273}" sibTransId="{D0410792-C626-490D-BD5C-6AAD1E171009}"/>
    <dgm:cxn modelId="{EAB684C1-7D14-4502-A3A2-E0F1CF96FEFA}" srcId="{D67D22CB-E003-4F79-AE04-B6BCCD67A59C}" destId="{602B4813-2B67-4D2D-8296-927602D6D4B3}" srcOrd="0" destOrd="0" parTransId="{BB37CA96-674B-4571-956E-5767A63DC393}" sibTransId="{B39E226C-EA88-4B90-978E-4F810A7B8AD3}"/>
    <dgm:cxn modelId="{F4374CE6-04FB-4F8D-921D-4D13DF89F7E6}" srcId="{D67D22CB-E003-4F79-AE04-B6BCCD67A59C}" destId="{4FD8CDA0-66DC-4625-B587-18166D2B1EDB}" srcOrd="2" destOrd="0" parTransId="{A916F369-547E-4619-87E2-911051A426F0}" sibTransId="{169F31F6-8C4C-4531-AD1B-AA4B729BF82F}"/>
    <dgm:cxn modelId="{EBB08828-4409-2048-83D1-DF719C2AAB38}" type="presParOf" srcId="{467B999D-02CC-C448-9C22-48440EE8EDB0}" destId="{3DD178DA-75DE-0041-8882-BA2EDE359D38}" srcOrd="0" destOrd="0" presId="urn:microsoft.com/office/officeart/2016/7/layout/AccentHomeChevronProcess"/>
    <dgm:cxn modelId="{5BE2BE13-61FD-8043-9547-97D4D65F409F}" type="presParOf" srcId="{3DD178DA-75DE-0041-8882-BA2EDE359D38}" destId="{388E9C1F-654E-D446-86BA-2EECF3209E09}" srcOrd="0" destOrd="0" presId="urn:microsoft.com/office/officeart/2016/7/layout/AccentHomeChevronProcess"/>
    <dgm:cxn modelId="{D8229820-51A5-3248-BACE-FC539ADEDFBE}" type="presParOf" srcId="{3DD178DA-75DE-0041-8882-BA2EDE359D38}" destId="{47B73C00-AD9B-424D-9225-BCB674F1012A}" srcOrd="1" destOrd="0" presId="urn:microsoft.com/office/officeart/2016/7/layout/AccentHomeChevronProcess"/>
    <dgm:cxn modelId="{81F2B58A-E8EE-B443-AEEF-BB8D132411A5}" type="presParOf" srcId="{3DD178DA-75DE-0041-8882-BA2EDE359D38}" destId="{36101CB5-E452-7F4E-85EE-F3D17DC0C9F2}" srcOrd="2" destOrd="0" presId="urn:microsoft.com/office/officeart/2016/7/layout/AccentHomeChevronProcess"/>
    <dgm:cxn modelId="{47FACD84-DCAE-B647-A4C1-730947F51D0A}" type="presParOf" srcId="{3DD178DA-75DE-0041-8882-BA2EDE359D38}" destId="{D4B88F78-9FB8-0B45-9193-46904EF525DB}" srcOrd="3" destOrd="0" presId="urn:microsoft.com/office/officeart/2016/7/layout/AccentHomeChevronProcess"/>
    <dgm:cxn modelId="{4FA30127-4E14-DE4F-8AF2-8B34881E2D31}" type="presParOf" srcId="{467B999D-02CC-C448-9C22-48440EE8EDB0}" destId="{437EEF2B-C562-634A-A965-1BDF43C08735}" srcOrd="1" destOrd="0" presId="urn:microsoft.com/office/officeart/2016/7/layout/AccentHomeChevronProcess"/>
    <dgm:cxn modelId="{9B853645-7CEA-7441-B033-CF373AE8FC59}" type="presParOf" srcId="{467B999D-02CC-C448-9C22-48440EE8EDB0}" destId="{5140A84B-15C5-F341-87FB-D183250C7013}" srcOrd="2" destOrd="0" presId="urn:microsoft.com/office/officeart/2016/7/layout/AccentHomeChevronProcess"/>
    <dgm:cxn modelId="{416A72F1-6FC9-C44C-B68D-D54FCFFAAB45}" type="presParOf" srcId="{5140A84B-15C5-F341-87FB-D183250C7013}" destId="{88484B56-64A3-D940-9269-C14B68DDE3F9}" srcOrd="0" destOrd="0" presId="urn:microsoft.com/office/officeart/2016/7/layout/AccentHomeChevronProcess"/>
    <dgm:cxn modelId="{60AC46F8-12E0-774D-960B-C28B89E8CEDB}" type="presParOf" srcId="{5140A84B-15C5-F341-87FB-D183250C7013}" destId="{AABD4BBF-5255-384F-907F-9A3848294EB9}" srcOrd="1" destOrd="0" presId="urn:microsoft.com/office/officeart/2016/7/layout/AccentHomeChevronProcess"/>
    <dgm:cxn modelId="{BA8D9B67-E555-8D4A-9AC8-02E651F82C4A}" type="presParOf" srcId="{5140A84B-15C5-F341-87FB-D183250C7013}" destId="{EAACB31F-2103-9A4D-ACB7-38DD376EDC89}" srcOrd="2" destOrd="0" presId="urn:microsoft.com/office/officeart/2016/7/layout/AccentHomeChevronProcess"/>
    <dgm:cxn modelId="{25069D8D-F8C0-B747-BB31-1C970ACF8D06}" type="presParOf" srcId="{5140A84B-15C5-F341-87FB-D183250C7013}" destId="{A0DACCFC-E376-1547-83A0-055EA5325856}" srcOrd="3" destOrd="0" presId="urn:microsoft.com/office/officeart/2016/7/layout/AccentHomeChevronProcess"/>
    <dgm:cxn modelId="{3C0D9A48-A050-6643-B9C7-ED1C0EAB7A9C}" type="presParOf" srcId="{467B999D-02CC-C448-9C22-48440EE8EDB0}" destId="{F052257C-2819-8943-983D-B536630B956C}" srcOrd="3" destOrd="0" presId="urn:microsoft.com/office/officeart/2016/7/layout/AccentHomeChevronProcess"/>
    <dgm:cxn modelId="{CD1CA40F-0FA8-004E-9E25-DECF8FF91CE8}" type="presParOf" srcId="{467B999D-02CC-C448-9C22-48440EE8EDB0}" destId="{1019E6EC-4637-944C-9A54-D79A8B1CAFA0}" srcOrd="4" destOrd="0" presId="urn:microsoft.com/office/officeart/2016/7/layout/AccentHomeChevronProcess"/>
    <dgm:cxn modelId="{0A06C933-2EC7-7348-A037-F6748FE505CF}" type="presParOf" srcId="{1019E6EC-4637-944C-9A54-D79A8B1CAFA0}" destId="{6F1F50DD-7346-C243-B3B9-9BCF806AC492}" srcOrd="0" destOrd="0" presId="urn:microsoft.com/office/officeart/2016/7/layout/AccentHomeChevronProcess"/>
    <dgm:cxn modelId="{CA6F462C-3F39-3F46-97B3-5BA78FF43DA3}" type="presParOf" srcId="{1019E6EC-4637-944C-9A54-D79A8B1CAFA0}" destId="{E0175C3A-9CB0-624B-BA56-55ABC6023334}" srcOrd="1" destOrd="0" presId="urn:microsoft.com/office/officeart/2016/7/layout/AccentHomeChevronProcess"/>
    <dgm:cxn modelId="{8E934ED4-2347-964C-9246-79B11D66EB7D}" type="presParOf" srcId="{1019E6EC-4637-944C-9A54-D79A8B1CAFA0}" destId="{F3BF2B3F-6200-EF49-864E-383EA4176890}" srcOrd="2" destOrd="0" presId="urn:microsoft.com/office/officeart/2016/7/layout/AccentHomeChevronProcess"/>
    <dgm:cxn modelId="{D4A1CAE9-923B-2447-A9E6-3E17546FF229}" type="presParOf" srcId="{1019E6EC-4637-944C-9A54-D79A8B1CAFA0}" destId="{12F78997-A7DA-9B4B-9F52-8977134D8E1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E9C1F-654E-D446-86BA-2EECF3209E09}">
      <dsp:nvSpPr>
        <dsp:cNvPr id="0" name=""/>
        <dsp:cNvSpPr/>
      </dsp:nvSpPr>
      <dsp:spPr>
        <a:xfrm rot="5400000">
          <a:off x="-642524" y="1353186"/>
          <a:ext cx="1588527" cy="29417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73C00-AD9B-424D-9225-BCB674F1012A}">
      <dsp:nvSpPr>
        <dsp:cNvPr id="0" name=""/>
        <dsp:cNvSpPr/>
      </dsp:nvSpPr>
      <dsp:spPr>
        <a:xfrm>
          <a:off x="4649" y="2294540"/>
          <a:ext cx="3677245" cy="529509"/>
        </a:xfrm>
        <a:prstGeom prst="homePlate">
          <a:avLst>
            <a:gd name="adj" fmla="val 2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1950s</a:t>
          </a:r>
        </a:p>
      </dsp:txBody>
      <dsp:txXfrm>
        <a:off x="4649" y="2294540"/>
        <a:ext cx="3611056" cy="529509"/>
      </dsp:txXfrm>
    </dsp:sp>
    <dsp:sp modelId="{36101CB5-E452-7F4E-85EE-F3D17DC0C9F2}">
      <dsp:nvSpPr>
        <dsp:cNvPr id="0" name=""/>
        <dsp:cNvSpPr/>
      </dsp:nvSpPr>
      <dsp:spPr>
        <a:xfrm>
          <a:off x="298829" y="882520"/>
          <a:ext cx="2985923" cy="89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Richard Bellman - introduced the concept of dynamic programming and Markov Decision Processes (MDPs), which are foundational to modern RL. </a:t>
          </a:r>
        </a:p>
      </dsp:txBody>
      <dsp:txXfrm>
        <a:off x="298829" y="882520"/>
        <a:ext cx="2985923" cy="892640"/>
      </dsp:txXfrm>
    </dsp:sp>
    <dsp:sp modelId="{88484B56-64A3-D940-9269-C14B68DDE3F9}">
      <dsp:nvSpPr>
        <dsp:cNvPr id="0" name=""/>
        <dsp:cNvSpPr/>
      </dsp:nvSpPr>
      <dsp:spPr>
        <a:xfrm rot="5400000">
          <a:off x="2924403" y="1353186"/>
          <a:ext cx="1588527" cy="29417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D4BBF-5255-384F-907F-9A3848294EB9}">
      <dsp:nvSpPr>
        <dsp:cNvPr id="0" name=""/>
        <dsp:cNvSpPr/>
      </dsp:nvSpPr>
      <dsp:spPr>
        <a:xfrm>
          <a:off x="3571577" y="2294540"/>
          <a:ext cx="3677245" cy="529509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1960s</a:t>
          </a:r>
        </a:p>
      </dsp:txBody>
      <dsp:txXfrm>
        <a:off x="3703954" y="2294540"/>
        <a:ext cx="3412491" cy="529509"/>
      </dsp:txXfrm>
    </dsp:sp>
    <dsp:sp modelId="{EAACB31F-2103-9A4D-ACB7-38DD376EDC89}">
      <dsp:nvSpPr>
        <dsp:cNvPr id="0" name=""/>
        <dsp:cNvSpPr/>
      </dsp:nvSpPr>
      <dsp:spPr>
        <a:xfrm>
          <a:off x="3865756" y="882520"/>
          <a:ext cx="2985923" cy="89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Michael </a:t>
          </a:r>
          <a:r>
            <a:rPr lang="en-US" sz="1100" kern="1200" dirty="0" err="1"/>
            <a:t>Lvovitch</a:t>
          </a:r>
          <a:r>
            <a:rPr lang="en-US" sz="1100" kern="1200" dirty="0"/>
            <a:t> </a:t>
          </a:r>
          <a:r>
            <a:rPr lang="en-US" sz="1100" kern="1200" dirty="0" err="1"/>
            <a:t>Tsetlin</a:t>
          </a:r>
          <a:r>
            <a:rPr lang="en-US" sz="1100" kern="1200" dirty="0"/>
            <a:t> – created concept in computer science coined “learning automata.”</a:t>
          </a:r>
        </a:p>
      </dsp:txBody>
      <dsp:txXfrm>
        <a:off x="3865756" y="882520"/>
        <a:ext cx="2985923" cy="892640"/>
      </dsp:txXfrm>
    </dsp:sp>
    <dsp:sp modelId="{6F1F50DD-7346-C243-B3B9-9BCF806AC492}">
      <dsp:nvSpPr>
        <dsp:cNvPr id="0" name=""/>
        <dsp:cNvSpPr/>
      </dsp:nvSpPr>
      <dsp:spPr>
        <a:xfrm rot="5400000">
          <a:off x="6491331" y="1353186"/>
          <a:ext cx="1588527" cy="29417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75C3A-9CB0-624B-BA56-55ABC6023334}">
      <dsp:nvSpPr>
        <dsp:cNvPr id="0" name=""/>
        <dsp:cNvSpPr/>
      </dsp:nvSpPr>
      <dsp:spPr>
        <a:xfrm>
          <a:off x="7138505" y="2294540"/>
          <a:ext cx="3677245" cy="529509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1992</a:t>
          </a:r>
        </a:p>
      </dsp:txBody>
      <dsp:txXfrm>
        <a:off x="7270882" y="2294540"/>
        <a:ext cx="3412491" cy="529509"/>
      </dsp:txXfrm>
    </dsp:sp>
    <dsp:sp modelId="{F3BF2B3F-6200-EF49-864E-383EA4176890}">
      <dsp:nvSpPr>
        <dsp:cNvPr id="0" name=""/>
        <dsp:cNvSpPr/>
      </dsp:nvSpPr>
      <dsp:spPr>
        <a:xfrm>
          <a:off x="7432684" y="882520"/>
          <a:ext cx="2985923" cy="89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Richard Sutton and Andrew Barto – popularized Reinforcement Learning in the textbook "Reinforcement Learning: An Introduction”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Often credited as the two of the top contributors to the field of RL</a:t>
          </a:r>
        </a:p>
      </dsp:txBody>
      <dsp:txXfrm>
        <a:off x="7432684" y="882520"/>
        <a:ext cx="2985923" cy="892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ABB82-FED1-474B-AD27-EBA15FDBB5B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72A97-11F9-B748-8F4C-73282DF1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9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leads to GitHub link</a:t>
            </a:r>
          </a:p>
          <a:p>
            <a:r>
              <a:rPr lang="en-US" dirty="0"/>
              <a:t>Itinerary is on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Examples of LLMs include GPT, BERT, Claude, Gemini, and others.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72A97-11F9-B748-8F4C-73282DF13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0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our next stint of time we will introduce how to use and apply Bandit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specifically a branch of Machine learning—maybe describe how it’s different from supervised and unsupervised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9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create an agent to navigate this world that will take in wins as positive feedback and losses as negative feedback</a:t>
            </a:r>
          </a:p>
          <a:p>
            <a:r>
              <a:rPr lang="en-US" dirty="0"/>
              <a:t>We can also shape the behavior by valuing HP after challenges and battles</a:t>
            </a:r>
          </a:p>
          <a:p>
            <a:r>
              <a:rPr lang="en-US" dirty="0"/>
              <a:t>By shaping the rewards, the agent can effectively master the environment in any way we would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3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0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1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18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048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71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03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4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5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8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4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3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6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6890-AF8F-5E43-BEA8-EFBF504BD051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4EFEB-2D73-5640-8869-38B2057C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ollama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293E-59F7-C01D-1EEE-904C654EA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B7E25-F412-EE91-E094-D3D6F8E98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90975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BF455-AFA5-5D7D-911C-BC2335D5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What are Large language Models?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77CBF-8B96-2809-2F92-BB4D3F3B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LLMs (Large Language Models) are advanced AI systems trained on massive amounts of text data to understand and generate human-like language.</a:t>
            </a:r>
          </a:p>
          <a:p>
            <a:r>
              <a:rPr lang="en-US" sz="2000"/>
              <a:t>They use neural networks, specifically transformer architectures, to process and generate text in a way that captures context, meaning, and structure.</a:t>
            </a:r>
          </a:p>
          <a:p>
            <a:r>
              <a:rPr lang="en-US" sz="2000"/>
              <a:t>Trained on diverse sources like books, websites, and articles, they learn patterns in language to perform tasks such as:</a:t>
            </a:r>
          </a:p>
          <a:p>
            <a:pPr lvl="1"/>
            <a:r>
              <a:rPr lang="en-US" dirty="0"/>
              <a:t>Text generation, Translation, Summarization, Question answering, etc.</a:t>
            </a:r>
          </a:p>
          <a:p>
            <a:r>
              <a:rPr lang="en-US" sz="2000"/>
              <a:t>LLMs do not “understand” language like humans but predict what text is likely to come next — word by word — based on prior context.</a:t>
            </a:r>
          </a:p>
        </p:txBody>
      </p:sp>
    </p:spTree>
    <p:extLst>
      <p:ext uri="{BB962C8B-B14F-4D97-AF65-F5344CB8AC3E}">
        <p14:creationId xmlns:p14="http://schemas.microsoft.com/office/powerpoint/2010/main" val="317718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10E8-2574-7E45-0038-0BE3FBE7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BD4B6-50E6-D55D-F9AE-522D7834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Introduced in the paper “Attention is All You Need” (Vaswani et al., 2017), the Transformer revolutionized NLP and enabled modern LLMs.</a:t>
            </a:r>
          </a:p>
          <a:p>
            <a:r>
              <a:rPr lang="en-US" dirty="0"/>
              <a:t>Key Components:</a:t>
            </a:r>
          </a:p>
          <a:p>
            <a:pPr lvl="1"/>
            <a:r>
              <a:rPr lang="en-US" dirty="0"/>
              <a:t>Self-Attention Mechanism:</a:t>
            </a:r>
          </a:p>
          <a:p>
            <a:pPr lvl="2"/>
            <a:r>
              <a:rPr lang="en-US" dirty="0"/>
              <a:t>Allows the model to weigh the importance of different words in a sequence, regardless of their position.</a:t>
            </a:r>
            <a:br>
              <a:rPr lang="en-US" dirty="0"/>
            </a:br>
            <a:r>
              <a:rPr lang="en-US" dirty="0"/>
              <a:t>→ Example: In “The cat sat on the mat,” it helps understand relationships like cat ↔ sat.</a:t>
            </a:r>
          </a:p>
          <a:p>
            <a:pPr lvl="1"/>
            <a:r>
              <a:rPr lang="en-US" dirty="0"/>
              <a:t>Positional Encoding:</a:t>
            </a:r>
          </a:p>
          <a:p>
            <a:pPr lvl="2"/>
            <a:r>
              <a:rPr lang="en-US" dirty="0"/>
              <a:t>Since transformers don’t process input sequentially like RNNs, positional encodings give tokens a sense of order.</a:t>
            </a:r>
          </a:p>
          <a:p>
            <a:pPr lvl="1"/>
            <a:r>
              <a:rPr lang="en-US" dirty="0"/>
              <a:t>Multi-Head Attention:</a:t>
            </a:r>
          </a:p>
          <a:p>
            <a:pPr lvl="2"/>
            <a:r>
              <a:rPr lang="en-US" dirty="0"/>
              <a:t>Enables the model to attend to multiple parts of a sentence simultaneously, capturing different relationships in parallel.</a:t>
            </a:r>
          </a:p>
          <a:p>
            <a:pPr lvl="1"/>
            <a:r>
              <a:rPr lang="en-US" dirty="0"/>
              <a:t>Feed-Forward Neural Network:</a:t>
            </a:r>
          </a:p>
          <a:p>
            <a:pPr lvl="2"/>
            <a:r>
              <a:rPr lang="en-US" dirty="0"/>
              <a:t>Applies nonlinear transformations to each token independently after attention layers.</a:t>
            </a:r>
          </a:p>
          <a:p>
            <a:pPr lvl="1"/>
            <a:r>
              <a:rPr lang="en-US" dirty="0"/>
              <a:t>Layer Normalization &amp; Residual Connections:</a:t>
            </a:r>
          </a:p>
          <a:p>
            <a:pPr lvl="2"/>
            <a:r>
              <a:rPr lang="en-US" dirty="0"/>
              <a:t>Improve training stability and allow deeper architectures.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1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12DD-0C7D-238D-973E-981C832C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LLMs Generate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9A389-79B3-9E12-3102-14305920B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LLMs generate text one token at a time, predicting what comes next based on the input so far.</a:t>
            </a:r>
          </a:p>
          <a:p>
            <a:pPr lvl="1"/>
            <a:r>
              <a:rPr lang="en-US"/>
              <a:t>A token is typically a word, subword, or character, depending on the model.</a:t>
            </a:r>
          </a:p>
          <a:p>
            <a:r>
              <a:rPr lang="en-US"/>
              <a:t>The Generation Process:</a:t>
            </a:r>
          </a:p>
          <a:p>
            <a:pPr lvl="1"/>
            <a:r>
              <a:rPr lang="en-US"/>
              <a:t>Input Prompt:</a:t>
            </a:r>
          </a:p>
          <a:p>
            <a:pPr lvl="2"/>
            <a:r>
              <a:rPr lang="en-US"/>
              <a:t>You provide a prompt like: “The future of AI is …”</a:t>
            </a:r>
          </a:p>
          <a:p>
            <a:pPr lvl="1"/>
            <a:r>
              <a:rPr lang="en-US"/>
              <a:t>Tokenization:</a:t>
            </a:r>
          </a:p>
          <a:p>
            <a:pPr lvl="2"/>
            <a:r>
              <a:rPr lang="en-US"/>
              <a:t>The text is broken into tokens (e.g., ["The", "future", "of", "AI", "is"])</a:t>
            </a:r>
          </a:p>
          <a:p>
            <a:pPr lvl="1"/>
            <a:r>
              <a:rPr lang="en-US"/>
              <a:t>Contextual Understanding:</a:t>
            </a:r>
          </a:p>
          <a:p>
            <a:pPr lvl="2"/>
            <a:r>
              <a:rPr lang="en-US"/>
              <a:t>Using the transformer architecture, the model considers the context of all previous tokens.</a:t>
            </a:r>
          </a:p>
          <a:p>
            <a:pPr lvl="1"/>
            <a:r>
              <a:rPr lang="en-US"/>
              <a:t>Next Token Prediction:</a:t>
            </a:r>
          </a:p>
          <a:p>
            <a:pPr lvl="2"/>
            <a:r>
              <a:rPr lang="en-US"/>
              <a:t>The model computes a probability distribution over its vocabulary and chooses the most likely next token (e.g., “bright”).</a:t>
            </a:r>
          </a:p>
          <a:p>
            <a:pPr lvl="1"/>
            <a:r>
              <a:rPr lang="en-US"/>
              <a:t>Repeat:</a:t>
            </a:r>
          </a:p>
          <a:p>
            <a:pPr lvl="2"/>
            <a:r>
              <a:rPr lang="en-US"/>
              <a:t>The new token is added to the input, and the process repeats until a stopping condition is met (e.g., max length or end token).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4C130-74CE-48EE-A50F-2ADD6E53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 b="12276"/>
          <a:stretch/>
        </p:blipFill>
        <p:spPr>
          <a:xfrm rot="16200000">
            <a:off x="7673974" y="2339972"/>
            <a:ext cx="6857999" cy="2178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942AFB-5930-8D71-FAB8-4F723885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4771908"/>
            <a:ext cx="984519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Notable LLM Parameters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F22B-9E95-A5E0-52FB-0811E854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9222535" cy="3845311"/>
          </a:xfrm>
        </p:spPr>
        <p:txBody>
          <a:bodyPr anchor="ctr">
            <a:normAutofit/>
          </a:bodyPr>
          <a:lstStyle/>
          <a:p>
            <a:r>
              <a:rPr lang="en-US" sz="1700"/>
              <a:t>Temperature</a:t>
            </a:r>
          </a:p>
          <a:p>
            <a:pPr lvl="1"/>
            <a:r>
              <a:rPr lang="en-US" sz="1700"/>
              <a:t>Controls randomness in output</a:t>
            </a:r>
          </a:p>
          <a:p>
            <a:pPr lvl="2"/>
            <a:r>
              <a:rPr lang="en-US" sz="1700"/>
              <a:t>Low (e.g. 0.1): more deterministic, focused responses</a:t>
            </a:r>
          </a:p>
          <a:p>
            <a:pPr lvl="2"/>
            <a:r>
              <a:rPr lang="en-US" sz="1700"/>
              <a:t>High (e.g. 0.9): more creative, diverse output</a:t>
            </a:r>
          </a:p>
          <a:p>
            <a:r>
              <a:rPr lang="en-US" sz="1700"/>
              <a:t>top_p (a.k.a. nucleus sampling)</a:t>
            </a:r>
          </a:p>
          <a:p>
            <a:pPr lvl="1"/>
            <a:r>
              <a:rPr lang="en-US" sz="1700"/>
              <a:t>Limits token choices to the top X% cumulative probability</a:t>
            </a:r>
          </a:p>
          <a:p>
            <a:pPr lvl="2"/>
            <a:r>
              <a:rPr lang="en-US" sz="1700"/>
              <a:t>top_p = 0.9 means only the top 90% most likely words are considered</a:t>
            </a:r>
          </a:p>
          <a:p>
            <a:pPr lvl="2"/>
            <a:r>
              <a:rPr lang="en-US" sz="1700"/>
              <a:t>Helps balance creativity and coherence</a:t>
            </a:r>
          </a:p>
          <a:p>
            <a:r>
              <a:rPr lang="en-US" sz="1700"/>
              <a:t>top_k</a:t>
            </a:r>
          </a:p>
          <a:p>
            <a:pPr lvl="1"/>
            <a:r>
              <a:rPr lang="en-US" sz="1700"/>
              <a:t>Limits selection to the top K most likely tokens</a:t>
            </a:r>
          </a:p>
          <a:p>
            <a:pPr lvl="2"/>
            <a:r>
              <a:rPr lang="en-US" sz="1700"/>
              <a:t>Smaller values = tighter control</a:t>
            </a:r>
          </a:p>
          <a:p>
            <a:pPr lvl="2"/>
            <a:r>
              <a:rPr lang="en-US" sz="1700"/>
              <a:t>Larger values = more variation</a:t>
            </a:r>
          </a:p>
        </p:txBody>
      </p:sp>
    </p:spTree>
    <p:extLst>
      <p:ext uri="{BB962C8B-B14F-4D97-AF65-F5344CB8AC3E}">
        <p14:creationId xmlns:p14="http://schemas.microsoft.com/office/powerpoint/2010/main" val="184562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7888-13E8-DFDA-4BC2-59DAC672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E762-A8BD-B115-E713-B993C42E3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LLM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AB5D6-83F1-99F7-1774-78BBF0BF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</a:t>
            </a:r>
          </a:p>
          <a:p>
            <a:pPr lvl="1"/>
            <a:r>
              <a:rPr lang="en-US" dirty="0"/>
              <a:t>If true, enables streaming output</a:t>
            </a:r>
          </a:p>
          <a:p>
            <a:pPr lvl="2"/>
            <a:r>
              <a:rPr lang="en-US" dirty="0"/>
              <a:t>Model begins responding immediately, useful for interactive apps and faster UX</a:t>
            </a:r>
          </a:p>
          <a:p>
            <a:r>
              <a:rPr lang="en-US" dirty="0" err="1"/>
              <a:t>repeat_penalty</a:t>
            </a:r>
            <a:endParaRPr lang="en-US" dirty="0"/>
          </a:p>
          <a:p>
            <a:pPr lvl="1"/>
            <a:r>
              <a:rPr lang="en-US" dirty="0"/>
              <a:t>Discourages repetition of the same phrases or words</a:t>
            </a:r>
          </a:p>
          <a:p>
            <a:pPr lvl="2"/>
            <a:r>
              <a:rPr lang="en-US" dirty="0"/>
              <a:t>Values &gt; 1.0 increase the penalty</a:t>
            </a:r>
          </a:p>
          <a:p>
            <a:r>
              <a:rPr lang="en-US" dirty="0" err="1"/>
              <a:t>max_tokens</a:t>
            </a:r>
            <a:endParaRPr lang="en-US" dirty="0"/>
          </a:p>
          <a:p>
            <a:pPr lvl="1"/>
            <a:r>
              <a:rPr lang="en-US" dirty="0"/>
              <a:t>Sets the maximum number of tokens the model will generate in the response</a:t>
            </a:r>
          </a:p>
        </p:txBody>
      </p:sp>
    </p:spTree>
    <p:extLst>
      <p:ext uri="{BB962C8B-B14F-4D97-AF65-F5344CB8AC3E}">
        <p14:creationId xmlns:p14="http://schemas.microsoft.com/office/powerpoint/2010/main" val="23630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A6FC6-C004-21B7-7A41-E8E91413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450" y="965200"/>
            <a:ext cx="7372350" cy="34046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Intro Code Base Review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D0D7273-5B64-4961-B265-440B9FB9E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4032" y="2187574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8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larm Clock">
            <a:extLst>
              <a:ext uri="{FF2B5EF4-FFF2-40B4-BE49-F238E27FC236}">
                <a16:creationId xmlns:a16="http://schemas.microsoft.com/office/drawing/2014/main" id="{92F69039-DDE4-49FC-4938-C46843791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4C5A1-419E-B57C-6843-2FCF9D1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reak</a:t>
            </a:r>
            <a:endParaRPr lang="en-US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07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14-3000-A965-755D-57BCF8B25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The Forefathers of Reinforcement Learning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A968B6F-56E0-A1AA-F10D-E526B5C03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4600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513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5ADF-D8C7-9616-9149-17937B47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F99A-8590-DA61-C824-1A4CE547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of Machine Learning that allows you to train a model based on a reward system</a:t>
            </a:r>
          </a:p>
          <a:p>
            <a:r>
              <a:rPr lang="en-US" dirty="0"/>
              <a:t>The goal is to create some agent that will learn optimal decision-making strategies based on whether it gains or loses points. </a:t>
            </a:r>
          </a:p>
          <a:p>
            <a:r>
              <a:rPr lang="en-US" dirty="0"/>
              <a:t>Rewarding an agent negative points will discourage a given decision</a:t>
            </a:r>
          </a:p>
          <a:p>
            <a:r>
              <a:rPr lang="en-US" dirty="0"/>
              <a:t>Rewarding an agent positive points will encourage a given decision</a:t>
            </a:r>
          </a:p>
          <a:p>
            <a:r>
              <a:rPr lang="en-US" dirty="0"/>
              <a:t>The agent will experiment in many different states/scenarios</a:t>
            </a:r>
          </a:p>
          <a:p>
            <a:r>
              <a:rPr lang="en-US" dirty="0"/>
              <a:t>It will then make all possible moves to determine which decision is best and worse to make given a specific state</a:t>
            </a:r>
          </a:p>
        </p:txBody>
      </p:sp>
    </p:spTree>
    <p:extLst>
      <p:ext uri="{BB962C8B-B14F-4D97-AF65-F5344CB8AC3E}">
        <p14:creationId xmlns:p14="http://schemas.microsoft.com/office/powerpoint/2010/main" val="103898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6B4A-5771-62FB-2529-BD20C068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sz="3400"/>
              <a:t>Reinforcement Learning Explanation with Pokémon Violet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3E521-0761-7117-63DC-446EDD9F9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2000"/>
              <a:t>Each  point on the map is  a gym</a:t>
            </a:r>
          </a:p>
          <a:p>
            <a:r>
              <a:rPr lang="en-US" sz="2000"/>
              <a:t>You need to go to each gym and defeat the leader to level up</a:t>
            </a:r>
          </a:p>
          <a:p>
            <a:r>
              <a:rPr lang="en-US" sz="2000"/>
              <a:t>By following the correct order, you will  level up efficiently to beat the elite four</a:t>
            </a:r>
          </a:p>
          <a:p>
            <a:r>
              <a:rPr lang="en-US" sz="2000"/>
              <a:t>Following the incorrect order will allow you to level up but will be inefficient and may cause player to lose gym challenges</a:t>
            </a:r>
          </a:p>
          <a:p>
            <a:r>
              <a:rPr lang="en-US" sz="2000"/>
              <a:t>Imagine an agent being put into this map with no context and only knowing they need to beat the elite four.</a:t>
            </a:r>
          </a:p>
        </p:txBody>
      </p:sp>
      <p:pic>
        <p:nvPicPr>
          <p:cNvPr id="21508" name="Picture 4" descr="In What Order To Make Arenas, Dominants And Team Stars In Pokémon Scarlet  And Purple - Pokémon">
            <a:extLst>
              <a:ext uri="{FF2B5EF4-FFF2-40B4-BE49-F238E27FC236}">
                <a16:creationId xmlns:a16="http://schemas.microsoft.com/office/drawing/2014/main" id="{0620C68A-6877-C61D-A0EA-D2C8FD58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5767" y="2501159"/>
            <a:ext cx="4159666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8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539DA-DCF5-71D8-2B7A-0EDB76685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with LLMs Learning Experience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7C8D73-7336-EEF7-0A3B-93A66B0EF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Lead Instructor: Tyler Jackson</a:t>
            </a:r>
          </a:p>
          <a:p>
            <a:r>
              <a:rPr lang="en-US" dirty="0"/>
              <a:t>Technical Support Lead: Jo Jabour</a:t>
            </a:r>
          </a:p>
        </p:txBody>
      </p:sp>
    </p:spTree>
    <p:extLst>
      <p:ext uri="{BB962C8B-B14F-4D97-AF65-F5344CB8AC3E}">
        <p14:creationId xmlns:p14="http://schemas.microsoft.com/office/powerpoint/2010/main" val="1385101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4C130-74CE-48EE-A50F-2ADD6E53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 b="12276"/>
          <a:stretch/>
        </p:blipFill>
        <p:spPr>
          <a:xfrm rot="16200000">
            <a:off x="7673974" y="2339972"/>
            <a:ext cx="6857999" cy="2178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A5F6B-EE37-3C4D-0ED2-1DA2753C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4771908"/>
            <a:ext cx="984519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Reinforcement Learning?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383C-00C2-9AF9-3C5F-24A6583E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9222535" cy="3845311"/>
          </a:xfrm>
        </p:spPr>
        <p:txBody>
          <a:bodyPr anchor="ctr">
            <a:normAutofit/>
          </a:bodyPr>
          <a:lstStyle/>
          <a:p>
            <a:r>
              <a:rPr lang="en-US" sz="2000"/>
              <a:t>The agent will interact with an external environment and generate a model or data from its decision-making process that can be stored for later use</a:t>
            </a:r>
          </a:p>
          <a:p>
            <a:r>
              <a:rPr lang="en-US" sz="2000"/>
              <a:t>An agent will typically try to balance exploration with exploitation after it has garnered enough data to do so</a:t>
            </a:r>
          </a:p>
          <a:p>
            <a:r>
              <a:rPr lang="en-US" sz="2000"/>
              <a:t>Exploitation limits the consideration of new decision-making processes</a:t>
            </a:r>
          </a:p>
          <a:p>
            <a:r>
              <a:rPr lang="en-US" sz="2000"/>
              <a:t>Exploration can limit the optimization of a decision-making process within a given system</a:t>
            </a:r>
          </a:p>
          <a:p>
            <a:r>
              <a:rPr lang="en-US" sz="2000"/>
              <a:t>We will explore all aspects of this throughout the workshop and strike a balance between exploitation and exploration!</a:t>
            </a:r>
          </a:p>
        </p:txBody>
      </p:sp>
    </p:spTree>
    <p:extLst>
      <p:ext uri="{BB962C8B-B14F-4D97-AF65-F5344CB8AC3E}">
        <p14:creationId xmlns:p14="http://schemas.microsoft.com/office/powerpoint/2010/main" val="394739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D01F30-DE2F-272A-BFE5-A90558ED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Bandit Algorithms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F80C-0FB8-C0CE-BC7A-93253AC0F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300"/>
              <a:t>1933 – Thompson Sampling (William R. Thompson):</a:t>
            </a:r>
          </a:p>
          <a:p>
            <a:pPr lvl="1"/>
            <a:r>
              <a:rPr lang="en-US" sz="1300"/>
              <a:t>One of the earliest solutions; uses probability distributions to model uncertainty and make decisions.</a:t>
            </a:r>
          </a:p>
          <a:p>
            <a:r>
              <a:rPr lang="en-US" sz="1300"/>
              <a:t>1952 – Herbert Robbins:</a:t>
            </a:r>
          </a:p>
          <a:p>
            <a:pPr lvl="1"/>
            <a:r>
              <a:rPr lang="en-US" sz="1300"/>
              <a:t>Formally introduced the multi-armed bandit problem in statistics, framing it as a foundational exploration problem.</a:t>
            </a:r>
          </a:p>
          <a:p>
            <a:r>
              <a:rPr lang="en-US" sz="1300"/>
              <a:t>1974 – Gittins Index (John C. Gittins):</a:t>
            </a:r>
          </a:p>
          <a:p>
            <a:pPr lvl="1"/>
            <a:r>
              <a:rPr lang="en-US" sz="1300"/>
              <a:t>Provides an optimal strategy for certain types of bandit problems using dynamic programming.</a:t>
            </a:r>
          </a:p>
          <a:p>
            <a:r>
              <a:rPr lang="en-US" sz="1300"/>
              <a:t>1985 – Auer et al. &amp; UCB (Upper Confidence Bound):</a:t>
            </a:r>
          </a:p>
          <a:p>
            <a:pPr lvl="1"/>
            <a:r>
              <a:rPr lang="en-US" sz="1300"/>
              <a:t>Introduced a family of algorithms that balance reward and uncertainty. Became central in online learning and RL.</a:t>
            </a:r>
          </a:p>
          <a:p>
            <a:r>
              <a:rPr lang="en-US" sz="1300"/>
              <a:t>2000s – Contextual Bandits &amp; Online Learning:</a:t>
            </a:r>
          </a:p>
          <a:p>
            <a:pPr lvl="1"/>
            <a:r>
              <a:rPr lang="en-US" sz="1300"/>
              <a:t>Bandit models expanded to include contextual information, enabling more personalized decision-making (e.g., recommender systems, ads).</a:t>
            </a:r>
          </a:p>
          <a:p>
            <a:r>
              <a:rPr lang="en-US" sz="1300"/>
              <a:t>2010s–Present – RL Integration &amp; Real-World Applications:</a:t>
            </a:r>
          </a:p>
          <a:p>
            <a:pPr lvl="1"/>
            <a:r>
              <a:rPr lang="en-US" sz="1300"/>
              <a:t>Bandit strategies are now used in recommendation engines, clinical trials, adaptive experiments, and integrated into LLM fine-tuning (e.g., RLHF).</a:t>
            </a:r>
          </a:p>
        </p:txBody>
      </p:sp>
    </p:spTree>
    <p:extLst>
      <p:ext uri="{BB962C8B-B14F-4D97-AF65-F5344CB8AC3E}">
        <p14:creationId xmlns:p14="http://schemas.microsoft.com/office/powerpoint/2010/main" val="415243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830A3-5C9B-3692-61C8-74A74B6BE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US" dirty="0"/>
              <a:t>What Are Bandit Algorithms?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AAA93-EC5F-4241-A5A3-7E599ABC0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4032" y="2187574"/>
            <a:ext cx="6857999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902D-5226-B641-D717-69B06DF50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r>
              <a:rPr lang="en-US" sz="2000" dirty="0"/>
              <a:t>The Core Idea:</a:t>
            </a:r>
          </a:p>
          <a:p>
            <a:pPr lvl="1"/>
            <a:r>
              <a:rPr lang="en-US" dirty="0"/>
              <a:t>Bandit algorithms are a class of decision-making algorithms that help choose between multiple options (or "arms") in order to maximize rewards over time, while handling the trade-off between:</a:t>
            </a:r>
          </a:p>
          <a:p>
            <a:r>
              <a:rPr lang="en-US" sz="2000" dirty="0"/>
              <a:t>Exploration — Trying new or uncertain options to gather more information</a:t>
            </a:r>
          </a:p>
          <a:p>
            <a:r>
              <a:rPr lang="en-US" sz="2000" dirty="0"/>
              <a:t>Exploitation — Choosing the best-known option to get the highest reward</a:t>
            </a:r>
          </a:p>
        </p:txBody>
      </p:sp>
    </p:spTree>
    <p:extLst>
      <p:ext uri="{BB962C8B-B14F-4D97-AF65-F5344CB8AC3E}">
        <p14:creationId xmlns:p14="http://schemas.microsoft.com/office/powerpoint/2010/main" val="3819869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58E8-21DD-9399-B0FA-2479806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Bandit Algorithms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1424-8D66-A564-0CCC-3C4FE0715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you're in a casino with several slot machines (a.k.a. "bandits")</a:t>
            </a:r>
          </a:p>
          <a:p>
            <a:r>
              <a:rPr lang="en-US" dirty="0"/>
              <a:t>Each machine has an unknown (determined) payout rate</a:t>
            </a:r>
          </a:p>
          <a:p>
            <a:r>
              <a:rPr lang="en-US" dirty="0"/>
              <a:t>Your goal is to maximize your total reward over time</a:t>
            </a:r>
          </a:p>
          <a:p>
            <a:r>
              <a:rPr lang="en-US" dirty="0"/>
              <a:t>But you must balance:</a:t>
            </a:r>
          </a:p>
          <a:p>
            <a:pPr lvl="1"/>
            <a:r>
              <a:rPr lang="en-US" dirty="0"/>
              <a:t>Exploration – trying different machines to learn their payouts</a:t>
            </a:r>
          </a:p>
          <a:p>
            <a:pPr lvl="1"/>
            <a:r>
              <a:rPr lang="en-US" dirty="0"/>
              <a:t>Exploitation – sticking with the machine that seems to pay out the most</a:t>
            </a:r>
          </a:p>
        </p:txBody>
      </p:sp>
    </p:spTree>
    <p:extLst>
      <p:ext uri="{BB962C8B-B14F-4D97-AF65-F5344CB8AC3E}">
        <p14:creationId xmlns:p14="http://schemas.microsoft.com/office/powerpoint/2010/main" val="2027824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47905-F3F2-7175-A4E1-727F33EC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3700"/>
              <a:t>Types of Multiarmed Bandits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6ED8-FDF9-5B57-DAA8-A156DE0AF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Epsilon-Greedy: Randomly explores some of the time, exploits the best option otherwise</a:t>
            </a:r>
          </a:p>
          <a:p>
            <a:r>
              <a:rPr lang="en-US" sz="2000" dirty="0"/>
              <a:t>UCB (Upper Confidence Bound): Picks the option with the highest potential upper-bound reward</a:t>
            </a:r>
          </a:p>
          <a:p>
            <a:r>
              <a:rPr lang="en-US" sz="2000" dirty="0"/>
              <a:t>Thompson Sampling: Uses Bayesian methods to model uncertainty and make probabilistic choices</a:t>
            </a:r>
          </a:p>
        </p:txBody>
      </p:sp>
    </p:spTree>
    <p:extLst>
      <p:ext uri="{BB962C8B-B14F-4D97-AF65-F5344CB8AC3E}">
        <p14:creationId xmlns:p14="http://schemas.microsoft.com/office/powerpoint/2010/main" val="3796189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73BB-2387-CA7B-8E93-60D944EC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Applications of Bandit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0926-A221-158F-673D-76105C8BA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Online advertising</a:t>
            </a:r>
          </a:p>
          <a:p>
            <a:r>
              <a:rPr lang="en-US" dirty="0"/>
              <a:t>Recommender systems</a:t>
            </a:r>
          </a:p>
          <a:p>
            <a:r>
              <a:rPr lang="en-US" dirty="0"/>
              <a:t>Clinical trials</a:t>
            </a:r>
          </a:p>
          <a:p>
            <a:r>
              <a:rPr lang="en-US" dirty="0"/>
              <a:t>Most Importantly:</a:t>
            </a:r>
          </a:p>
          <a:p>
            <a:pPr lvl="1"/>
            <a:r>
              <a:rPr lang="en-US" dirty="0"/>
              <a:t>RLHF (Reinforcement Learning from Human Feedback) in LLMs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Online advertising, web strategy | Mediastudio">
            <a:extLst>
              <a:ext uri="{FF2B5EF4-FFF2-40B4-BE49-F238E27FC236}">
                <a16:creationId xmlns:a16="http://schemas.microsoft.com/office/drawing/2014/main" id="{637E98BC-4E84-E4D5-111B-571360E2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r="26680" b="2"/>
          <a:stretch>
            <a:fillRect/>
          </a:stretch>
        </p:blipFill>
        <p:spPr bwMode="auto">
          <a:xfrm>
            <a:off x="6985000" y="2501159"/>
            <a:ext cx="4521200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59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50" name="Picture 2" descr="ChatGPT is asking me to pick the best answer. : r/ChatGPT">
            <a:extLst>
              <a:ext uri="{FF2B5EF4-FFF2-40B4-BE49-F238E27FC236}">
                <a16:creationId xmlns:a16="http://schemas.microsoft.com/office/drawing/2014/main" id="{C0A16F6B-5065-C0C1-AB65-1932D8A0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-3" b="1980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79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1E34D-A396-3402-86BD-4286BC826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35E62888-B776-6DC7-994C-EA007D84D2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46B77-5A1B-8314-0332-BEDD21A0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Bandit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322694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73872-ED66-F214-023E-2E3144D3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800"/>
              <a:t>History of Reinforcement Learning from Human 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75E9E-9C81-1266-9FF4-A4BFDABE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1700"/>
              <a:t>2017 – Early Foundations:</a:t>
            </a:r>
          </a:p>
          <a:p>
            <a:pPr lvl="1"/>
            <a:r>
              <a:rPr lang="en-US" sz="1700"/>
              <a:t>Research begins on using human feedback to guide agent behavior, including preference-based RL in robotics and game-playing.</a:t>
            </a:r>
          </a:p>
          <a:p>
            <a:r>
              <a:rPr lang="en-US" sz="1700"/>
              <a:t>2018 – DeepMind &amp; OpenAI Experiments:</a:t>
            </a:r>
          </a:p>
          <a:p>
            <a:pPr lvl="1"/>
            <a:r>
              <a:rPr lang="en-US" sz="1700"/>
              <a:t>OpenAI explores preference modeling via human comparisons in environments like Atari and robotics.</a:t>
            </a:r>
          </a:p>
          <a:p>
            <a:r>
              <a:rPr lang="en-US" sz="1700"/>
              <a:t>2020 – GPT Fine-Tuning:</a:t>
            </a:r>
          </a:p>
          <a:p>
            <a:pPr lvl="1"/>
            <a:r>
              <a:rPr lang="en-US" sz="1700"/>
              <a:t>OpenAI begins using RLHF to fine-tune GPT-2 models on tasks like summarization using human preferences.</a:t>
            </a:r>
          </a:p>
          <a:p>
            <a:r>
              <a:rPr lang="en-US" sz="1700"/>
              <a:t>2022 – ChatGPT Launch:</a:t>
            </a:r>
          </a:p>
          <a:p>
            <a:pPr lvl="1"/>
            <a:r>
              <a:rPr lang="en-US" sz="1700"/>
              <a:t>OpenAI uses RLHF to fine-tune GPT-3.5, resulting in ChatGPT – a conversational model better aligned with human intent.</a:t>
            </a:r>
          </a:p>
          <a:p>
            <a:r>
              <a:rPr lang="en-US" sz="1700"/>
              <a:t>2023–Present – Widespread Adoption:</a:t>
            </a:r>
          </a:p>
          <a:p>
            <a:pPr lvl="1"/>
            <a:r>
              <a:rPr lang="en-US" sz="1700"/>
              <a:t>RLHF becomes a standard method in building safe, useful LLMs across research labs and companies (e.g., Anthropic's Claude, Google’s Gemini).</a:t>
            </a:r>
          </a:p>
        </p:txBody>
      </p:sp>
    </p:spTree>
    <p:extLst>
      <p:ext uri="{BB962C8B-B14F-4D97-AF65-F5344CB8AC3E}">
        <p14:creationId xmlns:p14="http://schemas.microsoft.com/office/powerpoint/2010/main" val="422246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0DE1-C163-FEFC-EF65-EA01D7F2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Reinforcement Learning from Human 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1EB5-32DA-4C97-CB5D-8B62164D6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Definition:</a:t>
            </a:r>
          </a:p>
          <a:p>
            <a:pPr lvl="1"/>
            <a:r>
              <a:rPr lang="en-US" dirty="0"/>
              <a:t>RLHF is a technique that trains AI models to align better with human intent by combining reinforcement learning with human-generated feedback.</a:t>
            </a:r>
          </a:p>
          <a:p>
            <a:r>
              <a:rPr lang="en-US" dirty="0"/>
              <a:t>How It Works (Simplified Steps):</a:t>
            </a:r>
          </a:p>
          <a:p>
            <a:pPr lvl="1"/>
            <a:r>
              <a:rPr lang="en-US" dirty="0"/>
              <a:t>Pretraining:</a:t>
            </a:r>
          </a:p>
          <a:p>
            <a:pPr lvl="2"/>
            <a:r>
              <a:rPr lang="en-US" dirty="0"/>
              <a:t>A large model (like GPT) is trained on massive amounts of text data.</a:t>
            </a:r>
          </a:p>
          <a:p>
            <a:pPr lvl="1"/>
            <a:r>
              <a:rPr lang="en-US" dirty="0"/>
              <a:t>Supervised Fine-Tuning:</a:t>
            </a:r>
          </a:p>
          <a:p>
            <a:pPr lvl="2"/>
            <a:r>
              <a:rPr lang="en-US" dirty="0"/>
              <a:t>Human labelers provide high-quality responses to sample prompts, and the model is fine-tuned to mimic them.</a:t>
            </a:r>
          </a:p>
          <a:p>
            <a:pPr lvl="1"/>
            <a:r>
              <a:rPr lang="en-US" dirty="0"/>
              <a:t>Reward Model Training:</a:t>
            </a:r>
          </a:p>
          <a:p>
            <a:pPr lvl="2"/>
            <a:r>
              <a:rPr lang="en-US" dirty="0"/>
              <a:t>Human labelers compare outputs and rank them → a reward model is trained to score model responses.</a:t>
            </a:r>
          </a:p>
          <a:p>
            <a:pPr lvl="1"/>
            <a:r>
              <a:rPr lang="en-US" dirty="0"/>
              <a:t>Reinforcement Learning:</a:t>
            </a:r>
          </a:p>
          <a:p>
            <a:pPr lvl="2"/>
            <a:r>
              <a:rPr lang="en-US" dirty="0"/>
              <a:t>The base model is further trained using reinforcement learning to maximize reward scores given by the human-aligned reward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7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A74E-64D2-70F7-3AC3-587E1FE4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Ensure the Following: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091A-1CB1-5020-471A-E7627C86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have an IDE ready to use that can interpret Python 3.7 or higher</a:t>
            </a:r>
          </a:p>
          <a:p>
            <a:r>
              <a:rPr lang="en-US" dirty="0"/>
              <a:t>You have Python 3.7 or higher downloaded on your machine</a:t>
            </a:r>
          </a:p>
          <a:p>
            <a:r>
              <a:rPr lang="en-US" dirty="0"/>
              <a:t>You have admin rights on your machine and can download packages onto it</a:t>
            </a:r>
          </a:p>
          <a:p>
            <a:r>
              <a:rPr lang="en-US" dirty="0"/>
              <a:t>You will be using the same machine for the second part of this workshop</a:t>
            </a:r>
          </a:p>
          <a:p>
            <a:r>
              <a:rPr lang="en-US" dirty="0"/>
              <a:t>The outlets at your table work (if needed for computer charging, etc.)</a:t>
            </a:r>
          </a:p>
          <a:p>
            <a:r>
              <a:rPr lang="en-US" dirty="0"/>
              <a:t>We will have more time during the workshop to ensure everyone is ready to start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343982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91068-2C12-EE7E-3366-B303EE37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Examples of RLHF with LLMs</a:t>
            </a:r>
            <a:br>
              <a:rPr lang="en-US" sz="3600"/>
            </a:b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797CC-E630-4133-6661-C64594B81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/>
              <a:t>RLHF is widely used to make language models more aligned with human expectations, safer, and more useful.</a:t>
            </a:r>
          </a:p>
          <a:p>
            <a:pPr lvl="1"/>
            <a:r>
              <a:rPr lang="en-US" sz="1800"/>
              <a:t>ChatGPT (OpenAI)</a:t>
            </a:r>
          </a:p>
          <a:p>
            <a:pPr lvl="2"/>
            <a:r>
              <a:rPr lang="en-US" dirty="0"/>
              <a:t>Fine-tuned with RLHF to follow instructions, refuse unsafe requests, and generate helpful answers</a:t>
            </a:r>
          </a:p>
          <a:p>
            <a:pPr lvl="2"/>
            <a:r>
              <a:rPr lang="en-US" dirty="0"/>
              <a:t>Feedback from human reviewers helps shape tone, clarity, and factual correctness</a:t>
            </a:r>
          </a:p>
          <a:p>
            <a:pPr lvl="1"/>
            <a:r>
              <a:rPr lang="en-US" sz="1800"/>
              <a:t>Claude (Anthropic)</a:t>
            </a:r>
          </a:p>
          <a:p>
            <a:pPr lvl="2"/>
            <a:r>
              <a:rPr lang="en-US" dirty="0"/>
              <a:t>Trained using Constitutional AI, a variant of RLHF guided by written principles instead of direct human rankings</a:t>
            </a:r>
          </a:p>
          <a:p>
            <a:pPr lvl="2"/>
            <a:r>
              <a:rPr lang="en-US" dirty="0"/>
              <a:t>Emphasizes safety, honesty, and value alignment without relying heavily on human labelers</a:t>
            </a:r>
          </a:p>
        </p:txBody>
      </p:sp>
    </p:spTree>
    <p:extLst>
      <p:ext uri="{BB962C8B-B14F-4D97-AF65-F5344CB8AC3E}">
        <p14:creationId xmlns:p14="http://schemas.microsoft.com/office/powerpoint/2010/main" val="202777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9562-C862-DF60-5214-3A699FFD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in the Blanks: 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D51-706D-6B06-A0D1-2BD77B009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complete the RLHF Code Base, you’ll need to replace the FIXME placeholders with contextually appropriate values. Here's what each one represents conceptually:</a:t>
            </a:r>
          </a:p>
          <a:p>
            <a:pPr lvl="1"/>
            <a:r>
              <a:rPr lang="en-US" dirty="0"/>
              <a:t>Original Prompt &amp; Candidate Response</a:t>
            </a:r>
          </a:p>
          <a:p>
            <a:pPr lvl="2"/>
            <a:r>
              <a:rPr lang="en-US" dirty="0"/>
              <a:t>Used when the critic evaluates a generated response. You need to pass the original user input and the model’s output so the critic can judge its quality.</a:t>
            </a:r>
          </a:p>
          <a:p>
            <a:pPr lvl="1"/>
            <a:r>
              <a:rPr lang="en-US" dirty="0"/>
              <a:t>Model Names</a:t>
            </a:r>
          </a:p>
          <a:p>
            <a:pPr lvl="2"/>
            <a:r>
              <a:rPr lang="en-US" dirty="0"/>
              <a:t>Specify which models are being used:</a:t>
            </a:r>
          </a:p>
          <a:p>
            <a:pPr lvl="2"/>
            <a:r>
              <a:rPr lang="en-US" dirty="0"/>
              <a:t>Policy model generates candidate responses</a:t>
            </a:r>
          </a:p>
          <a:p>
            <a:pPr lvl="2"/>
            <a:r>
              <a:rPr lang="en-US" dirty="0"/>
              <a:t>Critic model evaluates those responses based on human-like feedback</a:t>
            </a:r>
          </a:p>
          <a:p>
            <a:pPr lvl="3"/>
            <a:r>
              <a:rPr lang="en-US" dirty="0"/>
              <a:t>These should be models that are pulled and available in </a:t>
            </a:r>
            <a:r>
              <a:rPr lang="en-US" dirty="0" err="1"/>
              <a:t>Ollama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277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E415A-3F5A-071C-4D5A-9093DB82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 dirty="0"/>
              <a:t>Filling in the Blanks: What You Need to Know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9269-ED4F-3154-97D2-C1ECE6AA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700"/>
              <a:t>Critic &amp; User Scoring Functions</a:t>
            </a:r>
          </a:p>
          <a:p>
            <a:pPr lvl="1"/>
            <a:r>
              <a:rPr lang="en-US" sz="1700"/>
              <a:t>These are the functions responsible for assigning scores to each response:</a:t>
            </a:r>
          </a:p>
          <a:p>
            <a:pPr lvl="2"/>
            <a:r>
              <a:rPr lang="en-US" sz="1700"/>
              <a:t>One score comes from the AI critic</a:t>
            </a:r>
          </a:p>
          <a:p>
            <a:pPr lvl="1"/>
            <a:r>
              <a:rPr lang="en-US" sz="1700"/>
              <a:t>The other comes from you (the human-in-the-loop)</a:t>
            </a:r>
          </a:p>
          <a:p>
            <a:pPr lvl="2"/>
            <a:r>
              <a:rPr lang="en-US" sz="1700"/>
              <a:t>The system will choose the final score based on which is available or preferred.</a:t>
            </a:r>
          </a:p>
          <a:p>
            <a:r>
              <a:rPr lang="en-US" sz="1700"/>
              <a:t>Report Data Placeholders</a:t>
            </a:r>
          </a:p>
          <a:p>
            <a:pPr lvl="1"/>
            <a:r>
              <a:rPr lang="en-US" sz="1700"/>
              <a:t>At the end of the process, data about the session — including prompt, responses, scores, and best result — is collected into a summary report.</a:t>
            </a:r>
            <a:br>
              <a:rPr lang="en-US" sz="1700"/>
            </a:br>
            <a:r>
              <a:rPr lang="en-US" sz="1700"/>
              <a:t>Make sure you replace all placeholders with the actual data gathered during the session.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111416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803089E3-0BC9-886B-73BA-FB3C2F5CF3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5981" b="97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D434F-DCA2-722F-7B43-E50D0095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Reinforcement Learning From Human Feedback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433367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arly morning coffee with bread and a newspaper on top of the table">
            <a:extLst>
              <a:ext uri="{FF2B5EF4-FFF2-40B4-BE49-F238E27FC236}">
                <a16:creationId xmlns:a16="http://schemas.microsoft.com/office/drawing/2014/main" id="{B503D5BE-01DA-618B-E4EF-48E6D69B5F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9001" b="6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BA6F42-2589-EE8D-867D-D4BD3799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294430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4EE7A-9819-0EA8-72D2-EF5C439B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800"/>
              <a:t>History of LLM Fine-Tuning &amp; Settings Configuration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FD26D-B02C-0852-28F7-C72EEDAD3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1900"/>
              <a:t>Early Stages (Pre-2018):</a:t>
            </a:r>
          </a:p>
          <a:p>
            <a:pPr lvl="1"/>
            <a:r>
              <a:rPr lang="en-US" sz="1900"/>
              <a:t>Language models were task-specific, fine-tuned individually for things like classification or translation.</a:t>
            </a:r>
          </a:p>
          <a:p>
            <a:pPr lvl="1"/>
            <a:r>
              <a:rPr lang="en-US" sz="1900"/>
              <a:t>Fine-tuning involved full model retraining on labeled datasets — expensive and inflexible.</a:t>
            </a:r>
          </a:p>
          <a:p>
            <a:r>
              <a:rPr lang="en-US" sz="1900"/>
              <a:t>The Shift to General-Purpose LLMs:</a:t>
            </a:r>
          </a:p>
          <a:p>
            <a:pPr lvl="1"/>
            <a:r>
              <a:rPr lang="en-US" sz="1900"/>
              <a:t>BERT (2018): Introduced the idea of pretraining + task-specific fine-tuning — powerful and generalizable.</a:t>
            </a:r>
          </a:p>
          <a:p>
            <a:pPr lvl="1"/>
            <a:r>
              <a:rPr lang="en-US" sz="1900"/>
              <a:t>GPT-2 / GPT-3 (2019–2020): Popularized zero-shot and few-shot prompting, reducing the need for traditional fine-tuning in many cases.</a:t>
            </a:r>
          </a:p>
          <a:p>
            <a:r>
              <a:rPr lang="en-US" sz="1900"/>
              <a:t>Instruction Fine-Tuning (2021+):</a:t>
            </a:r>
          </a:p>
          <a:p>
            <a:pPr lvl="1"/>
            <a:r>
              <a:rPr lang="en-US" sz="1900"/>
              <a:t>Models like T5 and InstructGPT trained with datasets specifically designed for following user instructions.</a:t>
            </a:r>
          </a:p>
          <a:p>
            <a:pPr lvl="1"/>
            <a:r>
              <a:rPr lang="en-US" sz="1900"/>
              <a:t>Fine-tuning now focused on alignment, usability, and helpfulness — not just task performance.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868226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E8B4-F7E0-5419-9F51-3247C2CF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LLM Fine-Tuning &amp; Settings Configuration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D26C-BD4D-AFF9-E4B8-C0FDFD8A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Reinforcement Learning from Human Feedback (RLHF):</a:t>
            </a:r>
          </a:p>
          <a:p>
            <a:pPr lvl="1"/>
            <a:r>
              <a:rPr lang="en-US" dirty="0"/>
              <a:t>Emerged to fine-tune models based on human preferences (e.g., safety, clarity, usefulness), not just labels.</a:t>
            </a:r>
          </a:p>
          <a:p>
            <a:pPr lvl="1"/>
            <a:r>
              <a:rPr lang="en-US" dirty="0"/>
              <a:t>Used in models like ChatGPT, Claude, and Gemini.</a:t>
            </a:r>
          </a:p>
          <a:p>
            <a:r>
              <a:rPr lang="en-US" dirty="0"/>
              <a:t>The Rise of Configurable Inference Settings:</a:t>
            </a:r>
          </a:p>
          <a:p>
            <a:pPr lvl="1"/>
            <a:r>
              <a:rPr lang="en-US" dirty="0"/>
              <a:t>To control output without retraining, users can now adjust:</a:t>
            </a:r>
          </a:p>
          <a:p>
            <a:pPr lvl="2"/>
            <a:r>
              <a:rPr lang="en-US" dirty="0"/>
              <a:t>Temperature: Controls randomness</a:t>
            </a:r>
          </a:p>
          <a:p>
            <a:pPr lvl="2"/>
            <a:r>
              <a:rPr lang="en-US" dirty="0"/>
              <a:t>Top-k / Top-p: Limit token selection range</a:t>
            </a:r>
          </a:p>
          <a:p>
            <a:pPr lvl="2"/>
            <a:r>
              <a:rPr lang="en-US" dirty="0"/>
              <a:t>Max Tokens: Caps output length</a:t>
            </a:r>
          </a:p>
          <a:p>
            <a:pPr lvl="2"/>
            <a:r>
              <a:rPr lang="en-US" dirty="0"/>
              <a:t>Stop Sequences: Define custom stopping points</a:t>
            </a:r>
          </a:p>
          <a:p>
            <a:pPr lvl="2"/>
            <a:r>
              <a:rPr lang="en-US" dirty="0"/>
              <a:t>Streaming: Controls whether output appears gradually or all at once</a:t>
            </a:r>
          </a:p>
          <a:p>
            <a:r>
              <a:rPr lang="en-US" dirty="0"/>
              <a:t>Today:</a:t>
            </a:r>
          </a:p>
          <a:p>
            <a:pPr lvl="1"/>
            <a:r>
              <a:rPr lang="en-US" dirty="0"/>
              <a:t>Fine-tuning and inference settings work together:</a:t>
            </a:r>
          </a:p>
          <a:p>
            <a:pPr lvl="2"/>
            <a:r>
              <a:rPr lang="en-US" dirty="0"/>
              <a:t>Fine-tuning shapes the model’s behavior globally; settings tweak it per request.</a:t>
            </a:r>
          </a:p>
        </p:txBody>
      </p:sp>
    </p:spTree>
    <p:extLst>
      <p:ext uri="{BB962C8B-B14F-4D97-AF65-F5344CB8AC3E}">
        <p14:creationId xmlns:p14="http://schemas.microsoft.com/office/powerpoint/2010/main" val="4263520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2C5D9-73C3-747A-68BE-17D52877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What is Fine-tuning?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A55FC-AA98-8DEA-CF19-702189D5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/>
              <a:t>Definition:</a:t>
            </a:r>
          </a:p>
          <a:p>
            <a:pPr lvl="1"/>
            <a:r>
              <a:rPr lang="en-US" sz="1800"/>
              <a:t>Fine-tuning is the process of taking a pretrained language model and training it further on a smaller, task-specific dataset to specialize its behavior or improve performance on a targeted goal.</a:t>
            </a:r>
          </a:p>
          <a:p>
            <a:r>
              <a:rPr lang="en-US" sz="1800"/>
              <a:t>Why Fine-Tune a Model?</a:t>
            </a:r>
          </a:p>
          <a:p>
            <a:pPr lvl="1"/>
            <a:r>
              <a:rPr lang="en-US" sz="1800"/>
              <a:t>Adapt a general-purpose model to a specific task, domain, or tone</a:t>
            </a:r>
          </a:p>
          <a:p>
            <a:pPr lvl="1"/>
            <a:r>
              <a:rPr lang="en-US" sz="1800"/>
              <a:t>Improve performance in niche applications (e.g., legal, medical, technical writing)</a:t>
            </a:r>
          </a:p>
          <a:p>
            <a:pPr lvl="1"/>
            <a:r>
              <a:rPr lang="en-US" sz="1800"/>
              <a:t>Align the model with organization-specific knowledge or custom instructions</a:t>
            </a:r>
          </a:p>
        </p:txBody>
      </p:sp>
    </p:spTree>
    <p:extLst>
      <p:ext uri="{BB962C8B-B14F-4D97-AF65-F5344CB8AC3E}">
        <p14:creationId xmlns:p14="http://schemas.microsoft.com/office/powerpoint/2010/main" val="2614305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FB6A-4B16-069B-6331-77A499C19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AEC1-EE45-67C1-4542-1E114F1C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Fine-tuning?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93C6-3FFE-E92E-8888-F0DE13424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Fine-Tuning:</a:t>
            </a:r>
          </a:p>
          <a:p>
            <a:pPr lvl="1"/>
            <a:r>
              <a:rPr lang="en-US" dirty="0"/>
              <a:t>Supervised Fine-Tuning: Using labeled examples (e.g., question → correct answer)</a:t>
            </a:r>
          </a:p>
          <a:p>
            <a:pPr lvl="1"/>
            <a:r>
              <a:rPr lang="en-US" dirty="0"/>
              <a:t>Instruction Fine-Tuning: Teaching the model to follow human instructions more effectively</a:t>
            </a:r>
          </a:p>
          <a:p>
            <a:pPr lvl="1"/>
            <a:r>
              <a:rPr lang="en-US" dirty="0"/>
              <a:t>RLHF (Reinforcement Learning from Human Feedback): Using human preferences to guide learning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 / Adapter Tuning: Lightweight methods that adjust only parts of the model</a:t>
            </a:r>
          </a:p>
          <a:p>
            <a:r>
              <a:rPr lang="en-US" dirty="0"/>
              <a:t>Fine-Tuning vs. Prompting:</a:t>
            </a:r>
          </a:p>
          <a:p>
            <a:pPr lvl="1"/>
            <a:r>
              <a:rPr lang="en-US" dirty="0"/>
              <a:t>Prompting = influence behavior at runtime (temporary)</a:t>
            </a:r>
          </a:p>
          <a:p>
            <a:pPr lvl="1"/>
            <a:r>
              <a:rPr lang="en-US" dirty="0"/>
              <a:t>Fine-tuning = permanently changes model behavior (long-term)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66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B6B9F-B82C-BCB4-4C5A-083B2DDA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500"/>
              <a:t>What Are LLM Settings Configurations?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76E7F-9D6B-1449-28A0-6DEDE5D9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Definition:</a:t>
            </a:r>
          </a:p>
          <a:p>
            <a:pPr lvl="1"/>
            <a:r>
              <a:rPr lang="en-US" dirty="0"/>
              <a:t>Settings configurations are adjustable parameters that control how a language model generates responses — without changing the model’s underlying training or structure.</a:t>
            </a:r>
          </a:p>
          <a:p>
            <a:r>
              <a:rPr lang="en-US" sz="2000"/>
              <a:t>Why Use Them?</a:t>
            </a:r>
          </a:p>
          <a:p>
            <a:pPr lvl="1"/>
            <a:r>
              <a:rPr lang="en-US" dirty="0"/>
              <a:t>Customize output style, length, and creativity</a:t>
            </a:r>
          </a:p>
          <a:p>
            <a:pPr lvl="1"/>
            <a:r>
              <a:rPr lang="en-US" dirty="0"/>
              <a:t>Improve user experience without retraining</a:t>
            </a:r>
          </a:p>
          <a:p>
            <a:pPr lvl="1"/>
            <a:r>
              <a:rPr lang="en-US" dirty="0"/>
              <a:t>Useful for experimentation, prototyping, or application-specific tuning</a:t>
            </a:r>
          </a:p>
          <a:p>
            <a:r>
              <a:rPr lang="en-US" sz="2000"/>
              <a:t>Common Configuration Parameters:</a:t>
            </a:r>
          </a:p>
          <a:p>
            <a:pPr lvl="1"/>
            <a:r>
              <a:rPr lang="en-US" dirty="0"/>
              <a:t>Temperature:</a:t>
            </a:r>
          </a:p>
          <a:p>
            <a:pPr lvl="2"/>
            <a:r>
              <a:rPr lang="en-US" sz="2000"/>
              <a:t>Controls randomness in output</a:t>
            </a:r>
          </a:p>
          <a:p>
            <a:pPr lvl="2"/>
            <a:r>
              <a:rPr lang="en-US" sz="2000"/>
              <a:t>Low = more focused and predictable</a:t>
            </a:r>
          </a:p>
          <a:p>
            <a:pPr lvl="2"/>
            <a:r>
              <a:rPr lang="en-US" sz="2000"/>
              <a:t>High = more diverse and creative</a:t>
            </a:r>
          </a:p>
        </p:txBody>
      </p:sp>
    </p:spTree>
    <p:extLst>
      <p:ext uri="{BB962C8B-B14F-4D97-AF65-F5344CB8AC3E}">
        <p14:creationId xmlns:p14="http://schemas.microsoft.com/office/powerpoint/2010/main" val="330074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09568-B2AE-30CA-A34D-0F3503E7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2500"/>
              <a:t>Meet the Instructors and Collaborators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15D3-011E-5A34-75B0-E9FA8489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Instructor: Tyler Jackson</a:t>
            </a:r>
          </a:p>
          <a:p>
            <a:r>
              <a:rPr lang="en-US" sz="2000"/>
              <a:t>Technical Support Lead: Jo Jabour</a:t>
            </a:r>
          </a:p>
          <a:p>
            <a:r>
              <a:rPr lang="en-US" sz="2000"/>
              <a:t>Joshua Church, et. al</a:t>
            </a:r>
          </a:p>
        </p:txBody>
      </p:sp>
    </p:spTree>
    <p:extLst>
      <p:ext uri="{BB962C8B-B14F-4D97-AF65-F5344CB8AC3E}">
        <p14:creationId xmlns:p14="http://schemas.microsoft.com/office/powerpoint/2010/main" val="2763163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A112-123F-3C47-1F98-9ACAA778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LLM Settings Configurations?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342F-6C1D-3647-154C-64B9629CF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Top-k / Top-p Sampling:</a:t>
            </a:r>
          </a:p>
          <a:p>
            <a:pPr lvl="1"/>
            <a:r>
              <a:rPr lang="en-US" dirty="0"/>
              <a:t>Limits token selection to top k or cumulative probability p</a:t>
            </a:r>
          </a:p>
          <a:p>
            <a:pPr lvl="2"/>
            <a:r>
              <a:rPr lang="en-US" dirty="0"/>
              <a:t>Helps balance coherence and variety</a:t>
            </a:r>
          </a:p>
          <a:p>
            <a:r>
              <a:rPr lang="en-US" dirty="0"/>
              <a:t>Max Tokens:</a:t>
            </a:r>
          </a:p>
          <a:p>
            <a:pPr lvl="1"/>
            <a:r>
              <a:rPr lang="en-US" dirty="0"/>
              <a:t>Sets the maximum length of the generated response</a:t>
            </a:r>
          </a:p>
          <a:p>
            <a:r>
              <a:rPr lang="en-US" dirty="0"/>
              <a:t>Stop Sequences:</a:t>
            </a:r>
          </a:p>
          <a:p>
            <a:pPr lvl="1"/>
            <a:r>
              <a:rPr lang="en-US" dirty="0"/>
              <a:t>Tells the model when to stop generating (useful for formatting or dialog control)</a:t>
            </a:r>
          </a:p>
          <a:p>
            <a:r>
              <a:rPr lang="en-US" dirty="0"/>
              <a:t>Streaming:</a:t>
            </a:r>
          </a:p>
          <a:p>
            <a:pPr lvl="1"/>
            <a:r>
              <a:rPr lang="en-US" dirty="0"/>
              <a:t>Enables output to appear in real-time, token by token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79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886C-9648-5920-91FA-8581741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THESE LLM Settings?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9AEF-FC33-54D7-B5EF-72B228E4B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Flexible Behavior Without Retraining</a:t>
            </a:r>
          </a:p>
          <a:p>
            <a:pPr lvl="1"/>
            <a:r>
              <a:rPr lang="en-US" dirty="0"/>
              <a:t>Change how the model responds — no fine-tuning needed.</a:t>
            </a:r>
          </a:p>
          <a:p>
            <a:r>
              <a:rPr lang="en-US" dirty="0"/>
              <a:t>Easy Experimentation</a:t>
            </a:r>
          </a:p>
          <a:p>
            <a:pPr lvl="1"/>
            <a:r>
              <a:rPr lang="en-US" dirty="0"/>
              <a:t>Try different tones, styles, and response types with just a setting change.</a:t>
            </a:r>
          </a:p>
          <a:p>
            <a:r>
              <a:rPr lang="en-US" dirty="0"/>
              <a:t>More Control</a:t>
            </a:r>
          </a:p>
          <a:p>
            <a:pPr lvl="1"/>
            <a:r>
              <a:rPr lang="en-US" dirty="0"/>
              <a:t>Limit response length, avoid repetition, and guide structure.</a:t>
            </a:r>
          </a:p>
          <a:p>
            <a:r>
              <a:rPr lang="en-US" dirty="0"/>
              <a:t>Performance Boost</a:t>
            </a:r>
          </a:p>
          <a:p>
            <a:pPr lvl="1"/>
            <a:r>
              <a:rPr lang="en-US" dirty="0"/>
              <a:t>Speed up responses and reduce resource use with streaming or max token limits.</a:t>
            </a:r>
          </a:p>
          <a:p>
            <a:r>
              <a:rPr lang="en-US" dirty="0"/>
              <a:t>One Model, Many Use Cases</a:t>
            </a:r>
          </a:p>
          <a:p>
            <a:pPr lvl="1"/>
            <a:r>
              <a:rPr lang="en-US" dirty="0"/>
              <a:t>Adapt the same model for creative writing, technical answers, or chatbots.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83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B0C1ACC0-66C8-AE8F-D2CD-D68FDD62C2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31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1C106-3BDB-511E-462D-256B8DD13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LLM Configuration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309218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2A0DCD-868A-D814-B97F-1C28153E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History of RL Loops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55172-89B3-22D8-31A5-02ACC8F8F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000"/>
              <a:t>1950s–1980s: Foundations</a:t>
            </a:r>
          </a:p>
          <a:p>
            <a:pPr lvl="1"/>
            <a:r>
              <a:rPr lang="en-US" sz="1000"/>
              <a:t>Richard Bellman introduced Markov Decision Processes (MDPs) — the backbone of RL loops</a:t>
            </a:r>
          </a:p>
          <a:p>
            <a:pPr lvl="1"/>
            <a:r>
              <a:rPr lang="en-US" sz="1000"/>
              <a:t>Early RL models used trial and error to learn simple behaviors</a:t>
            </a:r>
          </a:p>
          <a:p>
            <a:r>
              <a:rPr lang="en-US" sz="1000"/>
              <a:t>1980s–1990s: Learning Through Feedback</a:t>
            </a:r>
          </a:p>
          <a:p>
            <a:pPr lvl="1"/>
            <a:r>
              <a:rPr lang="en-US" sz="1000"/>
              <a:t>Temporal Difference (TD) Learning and Q-Learning emerged</a:t>
            </a:r>
          </a:p>
          <a:p>
            <a:pPr lvl="1"/>
            <a:r>
              <a:rPr lang="en-US" sz="1000"/>
              <a:t>Agents began learning from delayed rewards, forming the basis of modern feedback loops</a:t>
            </a:r>
          </a:p>
          <a:p>
            <a:r>
              <a:rPr lang="en-US" sz="1000"/>
              <a:t>2000s: Loop Becomes Formalized</a:t>
            </a:r>
          </a:p>
          <a:p>
            <a:pPr lvl="1"/>
            <a:r>
              <a:rPr lang="en-US" sz="1000"/>
              <a:t>RL loops structured into key stages: Observe state, Take action, Receive reward, Update policy</a:t>
            </a:r>
          </a:p>
          <a:p>
            <a:r>
              <a:rPr lang="en-US" sz="1000"/>
              <a:t>2010s: Deep Reinforcement Learning</a:t>
            </a:r>
          </a:p>
          <a:p>
            <a:pPr lvl="1"/>
            <a:r>
              <a:rPr lang="en-US" sz="1000"/>
              <a:t>Deep Q-Networks (DQNs) combined RL loops with neural networks</a:t>
            </a:r>
          </a:p>
          <a:p>
            <a:pPr lvl="1"/>
            <a:r>
              <a:rPr lang="en-US" sz="1000"/>
              <a:t>Loop frameworks applied in Atari, Go, and complex environments</a:t>
            </a:r>
          </a:p>
          <a:p>
            <a:r>
              <a:rPr lang="en-US" sz="1000"/>
              <a:t>2020s: RL for Language Models</a:t>
            </a:r>
          </a:p>
          <a:p>
            <a:pPr lvl="1"/>
            <a:r>
              <a:rPr lang="en-US" sz="1000"/>
              <a:t>RL loops adapted to train LLMs using human feedback (RLHF)</a:t>
            </a:r>
          </a:p>
          <a:p>
            <a:pPr lvl="1"/>
            <a:r>
              <a:rPr lang="en-US" sz="1000"/>
              <a:t>Loop includes response generation → feedback → reward modeling → policy update</a:t>
            </a:r>
          </a:p>
          <a:p>
            <a:r>
              <a:rPr lang="en-US" sz="1000"/>
              <a:t>Today: Efficient &amp; Aligned RL Loops</a:t>
            </a:r>
          </a:p>
          <a:p>
            <a:pPr lvl="1"/>
            <a:r>
              <a:rPr lang="en-US" sz="1000"/>
              <a:t>Loops now include simulated environments, human scoring, and automated critics</a:t>
            </a:r>
          </a:p>
          <a:p>
            <a:pPr lvl="1"/>
            <a:r>
              <a:rPr lang="en-US" sz="1000"/>
              <a:t>Used in safety-critical systems, dialogue optimization, and preference alignment</a:t>
            </a: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75718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FEC3-7536-4FD5-8238-89CFDC7A3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4102768"/>
            <a:ext cx="4642202" cy="275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91097A-00A1-6D87-8699-347A56EA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RL Loops?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044A-12FD-1441-56CD-05F1DE30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r>
              <a:rPr lang="en-US" sz="1500">
                <a:solidFill>
                  <a:schemeClr val="tx2"/>
                </a:solidFill>
              </a:rPr>
              <a:t>Core Idea: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An RL loop is a cycle of learning where an agent interacts with an environment to learn which actions lead to the best outcomes.</a:t>
            </a:r>
          </a:p>
          <a:p>
            <a:r>
              <a:rPr lang="en-US" sz="1500">
                <a:solidFill>
                  <a:schemeClr val="tx2"/>
                </a:solidFill>
              </a:rPr>
              <a:t>The Basic Loop: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Observe: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The agent sees the current state of the environment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Act: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It chooses an action based on its policy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Receive Reward: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The environment gives feedback (positive or negative)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Learn: </a:t>
            </a:r>
          </a:p>
          <a:p>
            <a:pPr lvl="2"/>
            <a:r>
              <a:rPr lang="en-US" sz="1500">
                <a:solidFill>
                  <a:schemeClr val="tx2"/>
                </a:solidFill>
              </a:rPr>
              <a:t>The agent updates its behavior to do better next time</a:t>
            </a:r>
          </a:p>
          <a:p>
            <a:r>
              <a:rPr lang="en-US" sz="1500">
                <a:solidFill>
                  <a:schemeClr val="tx2"/>
                </a:solidFill>
              </a:rPr>
              <a:t>Goal: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Maximize long-term rewards by learning what to do in different situations through repeated interaction.</a:t>
            </a:r>
          </a:p>
          <a:p>
            <a:endParaRPr lang="en-US" sz="15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1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0D2C1-51A2-DEE8-DCB6-6D509080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in the Blanks: 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6ABD-4C9D-EA4D-26F3-EBDC5D6F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Temperature Setting (LLM Response Generation)</a:t>
            </a:r>
          </a:p>
          <a:p>
            <a:pPr lvl="1"/>
            <a:r>
              <a:rPr lang="en-US" dirty="0"/>
              <a:t>Controls randomness of LLM output.</a:t>
            </a:r>
          </a:p>
          <a:p>
            <a:pPr lvl="1"/>
            <a:r>
              <a:rPr lang="en-US" dirty="0"/>
              <a:t>Use temperature=0.0 for deterministic, consistent refinement.</a:t>
            </a:r>
          </a:p>
          <a:p>
            <a:pPr lvl="1"/>
            <a:r>
              <a:rPr lang="en-US" dirty="0"/>
              <a:t>Use higher values (e.g., 0.7) for diverse outputs during early exploration.</a:t>
            </a:r>
          </a:p>
          <a:p>
            <a:pPr lvl="1"/>
            <a:r>
              <a:rPr lang="en-US" dirty="0"/>
              <a:t>Replace with: </a:t>
            </a:r>
          </a:p>
          <a:p>
            <a:pPr lvl="2"/>
            <a:r>
              <a:rPr lang="en-US" dirty="0"/>
              <a:t>0.0 (recommended for optimization steps)</a:t>
            </a:r>
          </a:p>
          <a:p>
            <a:r>
              <a:rPr lang="en-US" dirty="0"/>
              <a:t>Word Count Thresholds (Conciseness Reward)</a:t>
            </a:r>
          </a:p>
          <a:p>
            <a:pPr lvl="1"/>
            <a:r>
              <a:rPr lang="en-US" dirty="0"/>
              <a:t>Helps decide if output is too short, too long, or just right.</a:t>
            </a:r>
          </a:p>
          <a:p>
            <a:pPr lvl="1"/>
            <a:r>
              <a:rPr lang="en-US" dirty="0"/>
              <a:t>Set word count cutoffs for:</a:t>
            </a:r>
          </a:p>
          <a:p>
            <a:pPr lvl="1"/>
            <a:r>
              <a:rPr lang="en-US" dirty="0"/>
              <a:t>Concise Bonus: e.g., &lt; 60 words</a:t>
            </a:r>
          </a:p>
          <a:p>
            <a:pPr lvl="1"/>
            <a:r>
              <a:rPr lang="en-US" dirty="0"/>
              <a:t>Verbose Penalty: e.g., &gt; 120 words</a:t>
            </a:r>
          </a:p>
          <a:p>
            <a:pPr lvl="1"/>
            <a:r>
              <a:rPr lang="en-US" dirty="0"/>
              <a:t>Replace with: </a:t>
            </a:r>
          </a:p>
          <a:p>
            <a:pPr lvl="2"/>
            <a:r>
              <a:rPr lang="en-US" dirty="0"/>
              <a:t>values like 60, 120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51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B2E5-71AF-7DF5-D93F-9D23FF9B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Filling in the Blanks: What You Need to Know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53CD-50C7-0483-099E-66F91D36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Keyword-Based Rewarding (Scientific Accuracy)</a:t>
            </a:r>
          </a:p>
          <a:p>
            <a:pPr lvl="1"/>
            <a:r>
              <a:rPr lang="en-US" dirty="0"/>
              <a:t>Add reward points for key terms that reflect accurate scientific explanation.</a:t>
            </a:r>
          </a:p>
          <a:p>
            <a:pPr lvl="1"/>
            <a:r>
              <a:rPr lang="en-US" dirty="0"/>
              <a:t>For example:</a:t>
            </a:r>
          </a:p>
          <a:p>
            <a:pPr lvl="2"/>
            <a:r>
              <a:rPr lang="en-US" dirty="0"/>
              <a:t>"</a:t>
            </a:r>
            <a:r>
              <a:rPr lang="en-US" dirty="0" err="1"/>
              <a:t>rayleigh</a:t>
            </a:r>
            <a:r>
              <a:rPr lang="en-US" dirty="0"/>
              <a:t> scattering" → +0.5</a:t>
            </a:r>
          </a:p>
          <a:p>
            <a:pPr lvl="2"/>
            <a:r>
              <a:rPr lang="en-US" dirty="0"/>
              <a:t>"wavelength" → +0.3</a:t>
            </a:r>
          </a:p>
          <a:p>
            <a:pPr lvl="2"/>
            <a:r>
              <a:rPr lang="en-US" dirty="0"/>
              <a:t>"blue light" + "scatter" → +0.4</a:t>
            </a:r>
          </a:p>
          <a:p>
            <a:pPr lvl="1"/>
            <a:r>
              <a:rPr lang="en-US" dirty="0"/>
              <a:t>Replace with: floats like 0.3, 0.5 (based on relevance)</a:t>
            </a:r>
          </a:p>
          <a:p>
            <a:r>
              <a:rPr lang="en-US" dirty="0"/>
              <a:t>Error &amp; Missing Info Penalties</a:t>
            </a:r>
          </a:p>
          <a:p>
            <a:pPr lvl="1"/>
            <a:r>
              <a:rPr lang="en-US" dirty="0"/>
              <a:t>Penalize LLM if:</a:t>
            </a:r>
          </a:p>
          <a:p>
            <a:pPr lvl="2"/>
            <a:r>
              <a:rPr lang="en-US" dirty="0"/>
              <a:t>It returns errors or vague text</a:t>
            </a:r>
          </a:p>
          <a:p>
            <a:pPr lvl="2"/>
            <a:r>
              <a:rPr lang="en-US" dirty="0"/>
              <a:t>Omits basic concepts like "sun" or "light"</a:t>
            </a:r>
          </a:p>
          <a:p>
            <a:pPr lvl="1"/>
            <a:r>
              <a:rPr lang="en-US" dirty="0"/>
              <a:t>Replace with: negative rewards like -0.5, -1.0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29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6D4B-BCE7-98FA-B496-A448A4E3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Filling in the Blanks: What You Need to Know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6CE3-E3CC-CC93-EE84-99C556D4D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 Selection Heuristics</a:t>
            </a:r>
          </a:p>
          <a:p>
            <a:pPr lvl="1"/>
            <a:r>
              <a:rPr lang="en-US" dirty="0"/>
              <a:t>Logic that chooses which refinement tool to use next, based on:</a:t>
            </a:r>
          </a:p>
          <a:p>
            <a:pPr lvl="2"/>
            <a:r>
              <a:rPr lang="en-US" dirty="0"/>
              <a:t>Current reward score (e.g., &lt; 0.5)</a:t>
            </a:r>
          </a:p>
          <a:p>
            <a:pPr lvl="2"/>
            <a:r>
              <a:rPr lang="en-US" dirty="0"/>
              <a:t>Output length</a:t>
            </a:r>
          </a:p>
          <a:p>
            <a:pPr lvl="2"/>
            <a:r>
              <a:rPr lang="en-US" dirty="0"/>
              <a:t>Missing elements (like examples or detail)</a:t>
            </a:r>
          </a:p>
          <a:p>
            <a:pPr lvl="1"/>
            <a:r>
              <a:rPr lang="en-US" dirty="0"/>
              <a:t>Replace with:</a:t>
            </a:r>
          </a:p>
          <a:p>
            <a:pPr lvl="2"/>
            <a:r>
              <a:rPr lang="en-US" dirty="0"/>
              <a:t>Score thresholds like 0.5, 1.0</a:t>
            </a:r>
          </a:p>
          <a:p>
            <a:pPr lvl="2"/>
            <a:r>
              <a:rPr lang="en-US" dirty="0"/>
              <a:t>Length thresholds like 80 words</a:t>
            </a:r>
          </a:p>
          <a:p>
            <a:r>
              <a:rPr lang="en-US" dirty="0"/>
              <a:t>Number of Optimization Iterations</a:t>
            </a:r>
          </a:p>
          <a:p>
            <a:pPr lvl="1"/>
            <a:r>
              <a:rPr lang="en-US" dirty="0"/>
              <a:t>Controls how many steps the model takes to refine the output.</a:t>
            </a:r>
          </a:p>
          <a:p>
            <a:pPr lvl="1"/>
            <a:r>
              <a:rPr lang="en-US" dirty="0"/>
              <a:t>Replace with: </a:t>
            </a:r>
          </a:p>
          <a:p>
            <a:pPr lvl="2"/>
            <a:r>
              <a:rPr lang="en-US" dirty="0"/>
              <a:t>an integer like 5, 10, or more depending on goal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68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025F2-63E4-9B66-28FD-B86BADAF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0D37C1-F1CE-D258-F385-2F1584119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E2069-BCA6-5801-C342-F547ECD01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53881AED-583B-10A6-C706-72A323E4D8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31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42ECA-158D-35EB-A501-1BD75137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8118"/>
            <a:ext cx="9448800" cy="2361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100" dirty="0"/>
              <a:t>RL Loops Code Base Review</a:t>
            </a:r>
          </a:p>
        </p:txBody>
      </p:sp>
    </p:spTree>
    <p:extLst>
      <p:ext uri="{BB962C8B-B14F-4D97-AF65-F5344CB8AC3E}">
        <p14:creationId xmlns:p14="http://schemas.microsoft.com/office/powerpoint/2010/main" val="2815246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le of rocks">
            <a:extLst>
              <a:ext uri="{FF2B5EF4-FFF2-40B4-BE49-F238E27FC236}">
                <a16:creationId xmlns:a16="http://schemas.microsoft.com/office/drawing/2014/main" id="{642B5C09-57A3-B0F8-D82A-8F7BC5BFEC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9489" b="62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F533B-F4AF-0D13-0945-63AA1AAD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66929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E3D-93A3-662B-A38E-75965684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D68C-0A83-778F-993E-DF6CE36F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Gain a solid understanding of the core principles behind both Reinforcement Learning (RL) and Large Language Models (LLMs)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how RL and LLMs function independently, including key architectures, algorithms, and use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Learn how RL can be used to fine-tune and align LLMs, such as in Reinforcement Learning from Human Feedback (RLHF)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hands-on experience with coding projects that combine RL techniques with LLM-based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Examine real-world applications where LLMs and RL work together, and draw inspiration for future research or 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1303244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ood walkway on the beach">
            <a:extLst>
              <a:ext uri="{FF2B5EF4-FFF2-40B4-BE49-F238E27FC236}">
                <a16:creationId xmlns:a16="http://schemas.microsoft.com/office/drawing/2014/main" id="{0303FCC2-178A-77B9-D87A-632976956C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3144" b="122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8E60C-9E9D-29BF-2C39-14DB437F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4139405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86059-A226-577A-B465-E31D82D5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 Large Language Models (LLMs)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ACCF4-6843-771A-F120-A9122C1E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Foundational Concepts: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Chomsky, Noam. Introduced transformational grammar and innate linguistic structures (1950s–1960s).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Shannon, Claude. Father of information theory; laid mathematical groundwork for modeling language statistically (1948).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Manning, Christopher, &amp; </a:t>
            </a:r>
            <a:r>
              <a:rPr lang="en-US" dirty="0" err="1">
                <a:effectLst/>
                <a:latin typeface="Google Sans Text"/>
              </a:rPr>
              <a:t>Schütze</a:t>
            </a:r>
            <a:r>
              <a:rPr lang="en-US" dirty="0">
                <a:effectLst/>
                <a:latin typeface="Google Sans Text"/>
              </a:rPr>
              <a:t>, Hinrich.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Google Sans Text"/>
              </a:rPr>
              <a:t>Foundations of Statistical Natural Language Processing</a:t>
            </a:r>
            <a:r>
              <a:rPr lang="en-US" dirty="0">
                <a:effectLst/>
                <a:latin typeface="Google Sans Text"/>
              </a:rPr>
              <a:t> (1999).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Vaswani, Ashish, et al. "Attention Is All You Need" (2017) – introduced the Transformer architecture.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Key Models &amp; Developments: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Bengio, Yoshua, Hinton, Geoffrey, &amp; LeCun, Yann. Pioneers in deep learning for neural networks leading to NLP and LLM breakthroughs (2000s).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Devlin, Jacob, et al. Introduced BERT (2018).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Radford, Alec, et al. Led development of the GPT series at OpenAI (2018–2020).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OpenAI. GPT-2 / GPT-3 (2019–2020) – popularized zero-shot and few-shot prompting.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Models like T5 and </a:t>
            </a:r>
            <a:r>
              <a:rPr lang="en-US" dirty="0" err="1">
                <a:effectLst/>
                <a:latin typeface="Google Sans Text"/>
              </a:rPr>
              <a:t>InstructGPT</a:t>
            </a:r>
            <a:r>
              <a:rPr lang="en-US" dirty="0">
                <a:effectLst/>
                <a:latin typeface="Google Sans Text"/>
              </a:rPr>
              <a:t> (2021+) – for instruction fine-tuning.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96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AFEE-1E92-7BB3-26F4-A89581D4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Google Sans Text"/>
              </a:rPr>
              <a:t>References: Reinforcement Learning (RL) &amp; Bandit Algorithms</a:t>
            </a:r>
            <a:br>
              <a:rPr lang="en-US" b="1" dirty="0">
                <a:effectLst/>
                <a:latin typeface="Google San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5A7FD-C719-1FBE-FB96-8899CE0D6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Foundational Concepts in RL: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Bellman, Richard. Introduced Markov Decision Processes (MDPs) (1950s–1980s).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Temporal Difference (TD) Learning and Q-Learning emerged (1980s–1990s).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Bandit Algorithms History &amp; Key Figures: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Thompson, William R. Thompson Sampling (1933).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Robbins, Herbert. Formally introduced the multi-armed bandit problem (1952).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Gittins, John C. Gittins Index (1974).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Auer, Peter, et al. &amp; UCB (Upper Confidence Bound) algorithms (1985). </a:t>
            </a:r>
          </a:p>
        </p:txBody>
      </p:sp>
    </p:spTree>
    <p:extLst>
      <p:ext uri="{BB962C8B-B14F-4D97-AF65-F5344CB8AC3E}">
        <p14:creationId xmlns:p14="http://schemas.microsoft.com/office/powerpoint/2010/main" val="3560190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EB9C-AC48-6557-81E2-65D08E09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References: Reinforcement Learning from Human Feedback (RLHF) &amp;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2921B-570E-189F-E861-833A0334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Google Sans Text"/>
              </a:rPr>
              <a:t>RLHF Developments: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Early research on human feedback for agent behavior (2017).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DeepMind &amp; OpenAI experiments on preference modeling via human comparisons (2018).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 used RLHF to fine-tune GPT-2 models for summarization (2020).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 used RLHF to fine-tune GPT-3.5, resulting in ChatGPT (2022).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RLHF became a standard method for LLMs, including </a:t>
            </a:r>
            <a:r>
              <a:rPr lang="en-US" dirty="0" err="1">
                <a:effectLst/>
                <a:latin typeface="Google Sans Text"/>
              </a:rPr>
              <a:t>Anthropic's</a:t>
            </a:r>
            <a:r>
              <a:rPr lang="en-US" dirty="0">
                <a:effectLst/>
                <a:latin typeface="Google Sans Text"/>
              </a:rPr>
              <a:t> Claude and Google's Gemini (2023–Present). </a:t>
            </a:r>
          </a:p>
          <a:p>
            <a:pPr marL="285750" indent="-285750"/>
            <a:r>
              <a:rPr lang="en-US" b="1" dirty="0">
                <a:effectLst/>
                <a:latin typeface="Google Sans Text"/>
              </a:rPr>
              <a:t>Fine-Tuning Concepts:</a:t>
            </a:r>
            <a:endParaRPr lang="en-US" dirty="0">
              <a:effectLst/>
              <a:latin typeface="Google Sans Text"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Supervised Fine-Tuning.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Instruction Fine-Tuning.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LoRA</a:t>
            </a:r>
            <a:r>
              <a:rPr lang="en-US" dirty="0">
                <a:effectLst/>
                <a:latin typeface="Google Sans Text"/>
              </a:rPr>
              <a:t> / Adapter Tuning.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26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9B26-5290-E047-4ABA-5B6491FA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20146-8AB4-FE2B-2FD2-B295CD750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Large Language Models (LLMs):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"Attention Is All You Need" Paper: The foundational paper introducing the Transformer architecture. (Available on </a:t>
            </a:r>
            <a:r>
              <a:rPr lang="en-US" dirty="0" err="1">
                <a:effectLst/>
                <a:latin typeface="Google Sans Text"/>
              </a:rPr>
              <a:t>arXiv</a:t>
            </a:r>
            <a:r>
              <a:rPr lang="en-US" dirty="0">
                <a:effectLst/>
                <a:latin typeface="Google Sans Text"/>
              </a:rPr>
              <a:t>: https://</a:t>
            </a:r>
            <a:r>
              <a:rPr lang="en-US" dirty="0" err="1">
                <a:effectLst/>
                <a:latin typeface="Google Sans Text"/>
              </a:rPr>
              <a:t>arxiv.org</a:t>
            </a:r>
            <a:r>
              <a:rPr lang="en-US" dirty="0">
                <a:effectLst/>
                <a:latin typeface="Google Sans Text"/>
              </a:rPr>
              <a:t>/abs/1706.03762).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Hugging Face Transformers Library Documentation: Comprehensive resource for using and understanding various transformer models.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 API Documentation: Explore how to interact with models like GPT series and learn about their parameters.</a:t>
            </a:r>
          </a:p>
        </p:txBody>
      </p:sp>
    </p:spTree>
    <p:extLst>
      <p:ext uri="{BB962C8B-B14F-4D97-AF65-F5344CB8AC3E}">
        <p14:creationId xmlns:p14="http://schemas.microsoft.com/office/powerpoint/2010/main" val="1896837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7458-14A6-35F9-3BE8-17557F98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77B22-4BD9-A0DC-77A9-4864DE1FF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Reinforcement Learning (RL) &amp; Bandit Algorithms: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Sutton &amp; Barto, </a:t>
            </a:r>
            <a:r>
              <a:rPr lang="en-US" i="1" dirty="0">
                <a:effectLst/>
                <a:latin typeface="Google Sans Text"/>
              </a:rPr>
              <a:t>Reinforcement Learning: An Introduction</a:t>
            </a:r>
            <a:r>
              <a:rPr lang="en-US" dirty="0">
                <a:effectLst/>
                <a:latin typeface="Google Sans Text"/>
              </a:rPr>
              <a:t>: A classic textbook providing a deep dive into RL theory and algorithms.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PyTorch</a:t>
            </a:r>
            <a:r>
              <a:rPr lang="en-US" dirty="0">
                <a:effectLst/>
                <a:latin typeface="Google Sans Text"/>
              </a:rPr>
              <a:t>/TensorFlow RL Libraries: Official documentation and tutorials for implementing RL algorithms in popular deep learning frameworks.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Multi-Armed Bandit Problem Literature: Search for papers and resources on Epsilon-Greedy, UCB, and Thompson Sampling for detailed explanations and proofs.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43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2EAD-D3A9-A2B8-D9B4-E79D064D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2ACA-0ED2-4892-ABA7-60A3EA80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Reinforcement Learning from Human Feedback (RLHF):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oogle Sans Text"/>
              </a:rPr>
              <a:t>OpenAI's Blog Posts on ChatGPT and </a:t>
            </a:r>
            <a:r>
              <a:rPr lang="en-US" dirty="0" err="1">
                <a:effectLst/>
                <a:latin typeface="Google Sans Text"/>
              </a:rPr>
              <a:t>InstructGPT</a:t>
            </a:r>
            <a:r>
              <a:rPr lang="en-US" dirty="0">
                <a:effectLst/>
                <a:latin typeface="Google Sans Text"/>
              </a:rPr>
              <a:t>: Provide insights into the application of RLHF for aligning language models with human intent.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Anthropic's</a:t>
            </a:r>
            <a:r>
              <a:rPr lang="en-US" dirty="0">
                <a:effectLst/>
                <a:latin typeface="Google Sans Text"/>
              </a:rPr>
              <a:t> Constitutional AI Papers: Explore alternatives and variants of RLHF, such as training models with written principles.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Google Sans Text"/>
              </a:rPr>
              <a:t>OpenRLHF</a:t>
            </a:r>
            <a:r>
              <a:rPr lang="en-US" dirty="0">
                <a:effectLst/>
                <a:latin typeface="Google Sans Text"/>
              </a:rPr>
              <a:t>: https://</a:t>
            </a:r>
            <a:r>
              <a:rPr lang="en-US" dirty="0" err="1">
                <a:effectLst/>
                <a:latin typeface="Google Sans Text"/>
              </a:rPr>
              <a:t>github.com</a:t>
            </a:r>
            <a:r>
              <a:rPr lang="en-US" dirty="0">
                <a:effectLst/>
                <a:latin typeface="Google Sans Text"/>
              </a:rPr>
              <a:t>/</a:t>
            </a:r>
            <a:r>
              <a:rPr lang="en-US" dirty="0" err="1">
                <a:effectLst/>
                <a:latin typeface="Google Sans Text"/>
              </a:rPr>
              <a:t>OpenRLHF</a:t>
            </a:r>
            <a:r>
              <a:rPr lang="en-US" dirty="0">
                <a:effectLst/>
                <a:latin typeface="Google Sans Text"/>
              </a:rPr>
              <a:t>/</a:t>
            </a:r>
            <a:r>
              <a:rPr lang="en-US" dirty="0" err="1">
                <a:effectLst/>
                <a:latin typeface="Google Sans Text"/>
              </a:rPr>
              <a:t>OpenRLHF</a:t>
            </a:r>
            <a:endParaRPr lang="en-US" dirty="0">
              <a:effectLst/>
              <a:latin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16458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0889-31C4-0424-B1D3-895C0C9C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2BB5-2BB7-10A6-655D-3166B000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Codebase Reviews and Breaks: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Codebase Reviews are for hands-on coding problem sets and debugging code with leaders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Breaks will be for rest.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No leaders will be available to help debug during these times. </a:t>
            </a:r>
          </a:p>
          <a:p>
            <a:r>
              <a:rPr lang="en-US" dirty="0"/>
              <a:t>Theory and Application: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We will walk through the process and theory behind all algorithms first.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Afterward we will be sure to apply all theory in a concise manner.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Equal time will be spent between these two parts.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BAF8F-7E8F-3986-B406-C08D9699D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What We Will Learn: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B804-AF7B-E23E-B878-996C6951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Large Language Models (LLMs) Basics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Architecture 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Configurations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Temperature</a:t>
            </a:r>
          </a:p>
          <a:p>
            <a:r>
              <a:rPr lang="en-US" sz="2000" dirty="0"/>
              <a:t>Bandit Algorithms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Multiarmed Bandits</a:t>
            </a:r>
          </a:p>
          <a:p>
            <a:r>
              <a:rPr lang="en-US" sz="2000" dirty="0"/>
              <a:t>Reinforcement Learning from Human Feedback (RLHF)</a:t>
            </a:r>
          </a:p>
          <a:p>
            <a:r>
              <a:rPr lang="en-US" sz="2000" dirty="0"/>
              <a:t>LLM Configuration and Customizations</a:t>
            </a:r>
          </a:p>
          <a:p>
            <a:r>
              <a:rPr lang="en-US" sz="2000" dirty="0"/>
              <a:t>Reinforcement Learning Loops with LLMS</a:t>
            </a:r>
          </a:p>
        </p:txBody>
      </p:sp>
    </p:spTree>
    <p:extLst>
      <p:ext uri="{BB962C8B-B14F-4D97-AF65-F5344CB8AC3E}">
        <p14:creationId xmlns:p14="http://schemas.microsoft.com/office/powerpoint/2010/main" val="324475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2C0072-6945-47F5-88FF-43C357082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BA1F48-7260-4E2B-A1C1-3D472B30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A7EA052-B333-A258-E9A0-3ECC61F3C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anchor="b">
            <a:normAutofit/>
          </a:bodyPr>
          <a:lstStyle/>
          <a:p>
            <a:r>
              <a:rPr lang="en-US" sz="3300"/>
              <a:t>Coding Environment 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CD8EB-2A1F-F6BF-4922-4B26554E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4753466" cy="4024125"/>
          </a:xfrm>
        </p:spPr>
        <p:txBody>
          <a:bodyPr>
            <a:normAutofit/>
          </a:bodyPr>
          <a:lstStyle/>
          <a:p>
            <a:r>
              <a:rPr lang="en-US" sz="1300"/>
              <a:t>Before we begin, please complete the following setup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Access the GitHub repository listed for this workshop (link provided in the slides or workshop portal)</a:t>
            </a:r>
          </a:p>
          <a:p>
            <a:pPr lvl="1"/>
            <a:r>
              <a:rPr lang="en-US" sz="1300"/>
              <a:t>Repository: https://github.com/tylerjustinjackson/LLMs-with-RL-Materials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Visit</a:t>
            </a:r>
            <a:r>
              <a:rPr lang="en-US" sz="1300" b="1"/>
              <a:t> </a:t>
            </a:r>
            <a:r>
              <a:rPr lang="en-US" sz="1300" b="1">
                <a:hlinkClick r:id="rId4"/>
              </a:rPr>
              <a:t>ollama.com</a:t>
            </a:r>
            <a:r>
              <a:rPr lang="en-US" sz="1300"/>
              <a:t> and download Ollama for your machine (ensure it’s properly installed and running)</a:t>
            </a:r>
          </a:p>
          <a:p>
            <a:pPr lvl="1"/>
            <a:r>
              <a:rPr lang="en-US" sz="1300"/>
              <a:t>Follow instructions given in Ollama app</a:t>
            </a:r>
          </a:p>
          <a:p>
            <a:pPr lvl="1"/>
            <a:r>
              <a:rPr lang="en-US" sz="1300"/>
              <a:t>Run the command “ollama pull llama3.2” in your terminal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In your terminal or command prompt, navigate to the project directory and run:</a:t>
            </a:r>
          </a:p>
          <a:p>
            <a:pPr lvl="1"/>
            <a:r>
              <a:rPr lang="en-US" sz="1300"/>
              <a:t>pip install -r requirements.txt</a:t>
            </a:r>
          </a:p>
          <a:p>
            <a:pPr marL="0" indent="0">
              <a:buNone/>
            </a:pPr>
            <a:r>
              <a:rPr lang="en-US" sz="1300" b="1"/>
              <a:t>We will take the next 15 minutes to ensure everyone is ready to proceed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2DCC9-B4AB-4968-AA78-695E81E14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33317-D289-04F8-E113-7F8416F7CB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" b="1639"/>
          <a:stretch>
            <a:fillRect/>
          </a:stretch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53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2536-B99D-584C-DE22-7741643F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Forefathers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700F9-1ABE-E9E6-F5B2-6981DE47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Noam Chomsky (1950s–1960s)</a:t>
            </a:r>
            <a:r>
              <a:rPr lang="en-US" dirty="0"/>
              <a:t> – Introduced transformational grammar and the idea of innate linguistic structures, shaping early theories of language understanding in AI.</a:t>
            </a:r>
          </a:p>
          <a:p>
            <a:r>
              <a:rPr lang="en-US" b="1" dirty="0"/>
              <a:t>Claude Shannon (1948)</a:t>
            </a:r>
            <a:r>
              <a:rPr lang="en-US" dirty="0"/>
              <a:t> – Father of information theory; laid mathematical groundwork for modeling language statistically.</a:t>
            </a:r>
          </a:p>
          <a:p>
            <a:r>
              <a:rPr lang="en-US" b="1" dirty="0"/>
              <a:t>Christopher Manning &amp; Hinrich </a:t>
            </a:r>
            <a:r>
              <a:rPr lang="en-US" b="1" dirty="0" err="1"/>
              <a:t>Schütze</a:t>
            </a:r>
            <a:r>
              <a:rPr lang="en-US" b="1" dirty="0"/>
              <a:t> (1999)</a:t>
            </a:r>
            <a:r>
              <a:rPr lang="en-US" dirty="0"/>
              <a:t> – Authored </a:t>
            </a:r>
            <a:r>
              <a:rPr lang="en-US" i="1" dirty="0"/>
              <a:t>Foundations of Statistical Natural Language Processing</a:t>
            </a:r>
            <a:r>
              <a:rPr lang="en-US" dirty="0"/>
              <a:t>, which formalized probabilistic and statistical approaches to language.</a:t>
            </a:r>
          </a:p>
          <a:p>
            <a:r>
              <a:rPr lang="en-US" b="1" dirty="0"/>
              <a:t>Yoshua Bengio, Geoffrey Hinton &amp; Yann LeCun (2000s)</a:t>
            </a:r>
            <a:r>
              <a:rPr lang="en-US" dirty="0"/>
              <a:t> – Deep learning pioneers whose work on neural networks led to breakthroughs in NLP and LLMs.</a:t>
            </a:r>
          </a:p>
          <a:p>
            <a:r>
              <a:rPr lang="en-US" b="1" dirty="0"/>
              <a:t>Jacob Devlin et al. (2018)</a:t>
            </a:r>
            <a:r>
              <a:rPr lang="en-US" dirty="0"/>
              <a:t> – Introduced </a:t>
            </a:r>
            <a:r>
              <a:rPr lang="en-US" b="1" dirty="0"/>
              <a:t>BERT</a:t>
            </a:r>
            <a:r>
              <a:rPr lang="en-US" dirty="0"/>
              <a:t>, a transformer-based model that revolutionized NLP by enabling bidirectional understanding of text.</a:t>
            </a:r>
          </a:p>
          <a:p>
            <a:r>
              <a:rPr lang="en-US" b="1" dirty="0"/>
              <a:t>Alec Radford et al. (2018–2020)</a:t>
            </a:r>
            <a:r>
              <a:rPr lang="en-US" dirty="0"/>
              <a:t> – Led development of the </a:t>
            </a:r>
            <a:r>
              <a:rPr lang="en-US" b="1" dirty="0"/>
              <a:t>GPT</a:t>
            </a:r>
            <a:r>
              <a:rPr lang="en-US" dirty="0"/>
              <a:t> series at OpenAI, bringing autoregressive transformer models to center stage in LLM development.</a:t>
            </a:r>
          </a:p>
        </p:txBody>
      </p:sp>
    </p:spTree>
    <p:extLst>
      <p:ext uri="{BB962C8B-B14F-4D97-AF65-F5344CB8AC3E}">
        <p14:creationId xmlns:p14="http://schemas.microsoft.com/office/powerpoint/2010/main" val="397380648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184</TotalTime>
  <Words>4501</Words>
  <Application>Microsoft Macintosh PowerPoint</Application>
  <PresentationFormat>Widescreen</PresentationFormat>
  <Paragraphs>440</Paragraphs>
  <Slides>56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Century Gothic</vt:lpstr>
      <vt:lpstr>Courier New</vt:lpstr>
      <vt:lpstr>Google Sans</vt:lpstr>
      <vt:lpstr>Google Sans Text</vt:lpstr>
      <vt:lpstr>Vapor Trail</vt:lpstr>
      <vt:lpstr>Welcome</vt:lpstr>
      <vt:lpstr>Reinforcement Learning with LLMs Learning Experience</vt:lpstr>
      <vt:lpstr>Please Ensure the Following:</vt:lpstr>
      <vt:lpstr>Meet the Instructors and Collaborators</vt:lpstr>
      <vt:lpstr>Objectives</vt:lpstr>
      <vt:lpstr>Setup Details</vt:lpstr>
      <vt:lpstr>What We Will Learn:</vt:lpstr>
      <vt:lpstr>Coding Environment Setup</vt:lpstr>
      <vt:lpstr>The Forefathers of LLMs</vt:lpstr>
      <vt:lpstr>What are Large language Models?</vt:lpstr>
      <vt:lpstr>The Transformer Architecture</vt:lpstr>
      <vt:lpstr>How LLMs Generate Text</vt:lpstr>
      <vt:lpstr>Notable LLM Parameters</vt:lpstr>
      <vt:lpstr>Notable LLM Parameters</vt:lpstr>
      <vt:lpstr>Intro Code Base Review</vt:lpstr>
      <vt:lpstr>Break</vt:lpstr>
      <vt:lpstr>The Forefathers of Reinforcement Learning</vt:lpstr>
      <vt:lpstr>What is Reinforcement Learning?</vt:lpstr>
      <vt:lpstr>Reinforcement Learning Explanation with Pokémon Violet</vt:lpstr>
      <vt:lpstr>What is Reinforcement Learning? (cont.)</vt:lpstr>
      <vt:lpstr>Bandit Algorithms History</vt:lpstr>
      <vt:lpstr>What Are Bandit Algorithms?</vt:lpstr>
      <vt:lpstr>What Are Bandit Algorithms (CONT.)</vt:lpstr>
      <vt:lpstr>Types of Multiarmed Bandits</vt:lpstr>
      <vt:lpstr>Applications of Bandit Algorithms</vt:lpstr>
      <vt:lpstr>PowerPoint Presentation</vt:lpstr>
      <vt:lpstr>Bandit Code Base Review</vt:lpstr>
      <vt:lpstr>History of Reinforcement Learning from Human Feedback</vt:lpstr>
      <vt:lpstr>What is Reinforcement Learning from Human Feedback?</vt:lpstr>
      <vt:lpstr>Examples of RLHF with LLMs </vt:lpstr>
      <vt:lpstr>Filling in the Blanks: What You Need to Know</vt:lpstr>
      <vt:lpstr>Filling in the Blanks: What You Need to Know (CONT.)</vt:lpstr>
      <vt:lpstr>Reinforcement Learning From Human Feedback Code Base Review</vt:lpstr>
      <vt:lpstr>Lunch Break</vt:lpstr>
      <vt:lpstr>History of LLM Fine-Tuning &amp; Settings Configuration</vt:lpstr>
      <vt:lpstr>History of LLM Fine-Tuning &amp; Settings Configuration (CONT.)</vt:lpstr>
      <vt:lpstr>What is Fine-tuning? (CONT.)</vt:lpstr>
      <vt:lpstr>What is Fine-tuning?</vt:lpstr>
      <vt:lpstr>What Are LLM Settings Configurations?</vt:lpstr>
      <vt:lpstr>What Are LLM Settings Configurations? (CONT.)</vt:lpstr>
      <vt:lpstr>Why Use THESE LLM Settings?</vt:lpstr>
      <vt:lpstr>LLM Configuration Code Base Review</vt:lpstr>
      <vt:lpstr>History of RL Loops</vt:lpstr>
      <vt:lpstr>What Are RL Loops?</vt:lpstr>
      <vt:lpstr>Filling in the Blanks: What You Need to Know</vt:lpstr>
      <vt:lpstr>Filling in the Blanks: What You Need to Know (CONT.)</vt:lpstr>
      <vt:lpstr>Filling in the Blanks: What You Need to Know (CONT.)</vt:lpstr>
      <vt:lpstr>RL Loops Code Base Review</vt:lpstr>
      <vt:lpstr>Capstone Project</vt:lpstr>
      <vt:lpstr>Thanks for coming!</vt:lpstr>
      <vt:lpstr>References: Large Language Models (LLMs)</vt:lpstr>
      <vt:lpstr>References: Reinforcement Learning (RL) &amp; Bandit Algorithms </vt:lpstr>
      <vt:lpstr>References: Reinforcement Learning from Human Feedback (RLHF) &amp; Fine-Tuning </vt:lpstr>
      <vt:lpstr>Additional Resources</vt:lpstr>
      <vt:lpstr>Additional Resources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fireemblem rock</dc:creator>
  <cp:lastModifiedBy>fireemblem rock</cp:lastModifiedBy>
  <cp:revision>76</cp:revision>
  <dcterms:created xsi:type="dcterms:W3CDTF">2025-07-16T02:01:44Z</dcterms:created>
  <dcterms:modified xsi:type="dcterms:W3CDTF">2025-07-16T05:06:01Z</dcterms:modified>
</cp:coreProperties>
</file>